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1_0.xml" ContentType="application/vnd.ms-powerpoint.comments+xml"/>
  <Override PartName="/ppt/notesSlides/notesSlide4.xml" ContentType="application/vnd.openxmlformats-officedocument.presentationml.notesSlide+xml"/>
  <Override PartName="/ppt/comments/modernComment_102_0.xml" ContentType="application/vnd.ms-powerpoint.comments+xml"/>
  <Override PartName="/ppt/notesSlides/notesSlide5.xml" ContentType="application/vnd.openxmlformats-officedocument.presentationml.notesSlide+xml"/>
  <Override PartName="/ppt/comments/modernComment_110_0.xml" ContentType="application/vnd.ms-powerpoint.comments+xml"/>
  <Override PartName="/ppt/notesSlides/notesSlide6.xml" ContentType="application/vnd.openxmlformats-officedocument.presentationml.notesSlide+xml"/>
  <Override PartName="/ppt/comments/modernComment_117_1F23E17E.xml" ContentType="application/vnd.ms-powerpoint.comments+xml"/>
  <Override PartName="/ppt/notesSlides/notesSlide7.xml" ContentType="application/vnd.openxmlformats-officedocument.presentationml.notesSlide+xml"/>
  <Override PartName="/ppt/comments/modernComment_118_FEE58A40.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C_CFB90FC5.xml" ContentType="application/vnd.ms-powerpoint.comments+xml"/>
  <Override PartName="/ppt/comments/modernComment_11D_AB569F38.xml" ContentType="application/vnd.ms-powerpoint.comments+xml"/>
  <Override PartName="/ppt/comments/modernComment_11F_DC00C850.xml" ContentType="application/vnd.ms-powerpoint.comments+xml"/>
  <Override PartName="/ppt/notesSlides/notesSlide10.xml" ContentType="application/vnd.openxmlformats-officedocument.presentationml.notesSlide+xml"/>
  <Override PartName="/ppt/comments/modernComment_121_DD1C368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24_99E968C4.xml" ContentType="application/vnd.ms-powerpoint.comments+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8"/>
  </p:notesMasterIdLst>
  <p:sldIdLst>
    <p:sldId id="256" r:id="rId2"/>
    <p:sldId id="277" r:id="rId3"/>
    <p:sldId id="257" r:id="rId4"/>
    <p:sldId id="258" r:id="rId5"/>
    <p:sldId id="272" r:id="rId6"/>
    <p:sldId id="279" r:id="rId7"/>
    <p:sldId id="280" r:id="rId8"/>
    <p:sldId id="281" r:id="rId9"/>
    <p:sldId id="282" r:id="rId10"/>
    <p:sldId id="284" r:id="rId11"/>
    <p:sldId id="285" r:id="rId12"/>
    <p:sldId id="287" r:id="rId13"/>
    <p:sldId id="289" r:id="rId14"/>
    <p:sldId id="290" r:id="rId15"/>
    <p:sldId id="292" r:id="rId16"/>
    <p:sldId id="278" r:id="rId17"/>
  </p:sldIdLst>
  <p:sldSz cx="9144000" cy="5143500" type="screen16x9"/>
  <p:notesSz cx="6858000" cy="9144000"/>
  <p:embeddedFontLst>
    <p:embeddedFont>
      <p:font typeface="Cambria Math" panose="02040503050406030204" pitchFamily="18" charset="0"/>
      <p:regular r:id="rId19"/>
    </p:embeddedFont>
    <p:embeddedFont>
      <p:font typeface="Lato" panose="020F0502020204030203" pitchFamily="34" charset="0"/>
      <p:regular r:id="rId20"/>
      <p:bold r:id="rId21"/>
      <p:italic r:id="rId22"/>
      <p:boldItalic r:id="rId23"/>
    </p:embeddedFont>
    <p:embeddedFont>
      <p:font typeface="Source Sans Pro" panose="020B0503030403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02">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14E29A-0219-4551-D7A1-232ECE75CE60}" name="Jonathan Leonard" initials="JL" userId="S::jlcrespoe@unal.edu.co::f2581cd7-474b-4887-bbfe-002daf3c411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878" y="58"/>
      </p:cViewPr>
      <p:guideLst>
        <p:guide orient="horz" pos="1620"/>
        <p:guide pos="2880"/>
        <p:guide pos="4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BCAAE92D-6A27-4783-BCB6-FD1D8ED258F8}" authorId="{F114E29A-0219-4551-D7A1-232ECE75CE60}" created="2024-05-07T20:09:33.060">
    <pc:sldMkLst xmlns:pc="http://schemas.microsoft.com/office/powerpoint/2013/main/command">
      <pc:docMk/>
      <pc:sldMk cId="0" sldId="257"/>
    </pc:sldMkLst>
    <p188:txBody>
      <a:bodyPr/>
      <a:lstStyle/>
      <a:p>
        <a:r>
          <a:rPr lang="en-US"/>
          <a:t>Supported by  University of Shandon</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53D40C58-187A-4590-893A-58DD8C355A80}" authorId="{F114E29A-0219-4551-D7A1-232ECE75CE60}" created="2024-05-07T20:11:28.098">
    <pc:sldMkLst xmlns:pc="http://schemas.microsoft.com/office/powerpoint/2013/main/command">
      <pc:docMk/>
      <pc:sldMk cId="0" sldId="258"/>
    </pc:sldMkLst>
    <p188:txBody>
      <a:bodyPr/>
      <a:lstStyle/>
      <a:p>
        <a:r>
          <a:rPr lang="en-US"/>
          <a:t>This algorithm is the result of join two previous algorithms of RRT , apply an specific optimization process to reduce costs, and smooth to improve the efficiency of the path</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B412DC69-D8EA-4763-AC1B-F29F614E785B}" authorId="{F114E29A-0219-4551-D7A1-232ECE75CE60}" created="2024-05-07T20:12:43.313">
    <pc:sldMkLst xmlns:pc="http://schemas.microsoft.com/office/powerpoint/2013/main/command">
      <pc:docMk/>
      <pc:sldMk cId="0" sldId="272"/>
    </pc:sldMkLst>
    <p188:txBody>
      <a:bodyPr/>
      <a:lstStyle/>
      <a:p>
        <a:r>
          <a:rPr lang="en-US"/>
          <a:t>When determining the best parent node of a new node,
based on the backtracking idea, the earlier parent node
is considered to reduce the path cost by the triangle inequality . And combined
with the two-way greedy search strategy, the efficiency
of the algorithm is improved.</a:t>
        </a:r>
      </a:p>
    </p188:txBody>
  </p188:cm>
</p188:cmLst>
</file>

<file path=ppt/comments/modernComment_117_1F23E17E.xml><?xml version="1.0" encoding="utf-8"?>
<p188:cmLst xmlns:a="http://schemas.openxmlformats.org/drawingml/2006/main" xmlns:r="http://schemas.openxmlformats.org/officeDocument/2006/relationships" xmlns:p188="http://schemas.microsoft.com/office/powerpoint/2018/8/main">
  <p188:cm id="{F8DFBE2C-6B53-4B8B-A811-91D1609C47DE}" authorId="{F114E29A-0219-4551-D7A1-232ECE75CE60}" created="2024-05-07T20:13:25.298">
    <pc:sldMkLst xmlns:pc="http://schemas.microsoft.com/office/powerpoint/2013/main/command">
      <pc:docMk/>
      <pc:sldMk cId="522445182" sldId="279"/>
    </pc:sldMkLst>
    <p188:txBody>
      <a:bodyPr/>
      <a:lstStyle/>
      <a:p>
        <a:r>
          <a:rPr lang="en-US"/>
          <a:t>After initial path is obtained by CAF-RRT* 
The optimization follows applying:
Equal Distance Method: Waypoints are equally spaced to minimize path deviations via a parameter delta e.
Proportion Method: Distances are adjusted proportionally based on a parameter p. In every attempt collision check is applied to ensure safety.</a:t>
        </a:r>
      </a:p>
    </p188:txBody>
  </p188:cm>
</p188:cmLst>
</file>

<file path=ppt/comments/modernComment_118_FEE58A40.xml><?xml version="1.0" encoding="utf-8"?>
<p188:cmLst xmlns:a="http://schemas.openxmlformats.org/drawingml/2006/main" xmlns:r="http://schemas.openxmlformats.org/officeDocument/2006/relationships" xmlns:p188="http://schemas.microsoft.com/office/powerpoint/2018/8/main">
  <p188:cm id="{D05BC925-411B-4227-83BC-38C66D8A2CF5}" authorId="{F114E29A-0219-4551-D7A1-232ECE75CE60}" created="2024-05-07T20:16:18.908">
    <ac:txMkLst xmlns:ac="http://schemas.microsoft.com/office/drawing/2013/main/command">
      <pc:docMk xmlns:pc="http://schemas.microsoft.com/office/powerpoint/2013/main/command"/>
      <pc:sldMk xmlns:pc="http://schemas.microsoft.com/office/powerpoint/2013/main/command" cId="4276456000" sldId="280"/>
      <ac:spMk id="252" creationId="{00000000-0000-0000-0000-000000000000}"/>
      <ac:txMk cp="24" len="26">
        <ac:context len="51" hash="1222215800"/>
      </ac:txMk>
    </ac:txMkLst>
    <p188:pos x="5658799" y="180271"/>
    <p188:txBody>
      <a:bodyPr/>
      <a:lstStyle/>
      <a:p>
        <a:r>
          <a:rPr lang="en-US"/>
          <a:t>technique used in engineering and design to smoothly connect two straight lines or edges with a curved transition, forming what's called a "fillet." Think of it like rounding off sharp corners to make them smoother and more gradual.
The algorithm searches for the points that connect the cutting circle and the optimal radius. Depending the radius the quality of the smoothing changes. </a:t>
        </a:r>
      </a:p>
    </p188:txBody>
  </p188:cm>
</p188:cmLst>
</file>

<file path=ppt/comments/modernComment_11C_CFB90FC5.xml><?xml version="1.0" encoding="utf-8"?>
<p188:cmLst xmlns:a="http://schemas.openxmlformats.org/drawingml/2006/main" xmlns:r="http://schemas.openxmlformats.org/officeDocument/2006/relationships" xmlns:p188="http://schemas.microsoft.com/office/powerpoint/2018/8/main">
  <p188:cm id="{741643B6-0586-4569-BFCE-972C14F1A8E1}" authorId="{F114E29A-0219-4551-D7A1-232ECE75CE60}" created="2024-05-07T20:19:06.775">
    <pc:sldMkLst xmlns:pc="http://schemas.microsoft.com/office/powerpoint/2013/main/command">
      <pc:docMk/>
      <pc:sldMk cId="3485011909" sldId="284"/>
    </pc:sldMkLst>
    <p188:txBody>
      <a:bodyPr/>
      <a:lstStyle/>
      <a:p>
        <a:r>
          <a:rPr lang="en-US"/>
          <a:t>The following results consider start and goals points further way from each other inside the mazes </a:t>
        </a:r>
      </a:p>
    </p188:txBody>
  </p188:cm>
  <p188:cm id="{3AE40D43-6DC0-47CC-86D0-3DDB768686AF}" authorId="{F114E29A-0219-4551-D7A1-232ECE75CE60}" created="2024-05-07T20:23:23.985">
    <pc:sldMkLst xmlns:pc="http://schemas.microsoft.com/office/powerpoint/2013/main/command">
      <pc:docMk/>
      <pc:sldMk cId="3485011909" sldId="284"/>
    </pc:sldMkLst>
    <p188:txBody>
      <a:bodyPr/>
      <a:lstStyle/>
      <a:p>
        <a:r>
          <a:rPr lang="en-US"/>
          <a:t>For the hardest case  we can observe how the step to create a new node in one of the trees affects the solution time </a:t>
        </a:r>
      </a:p>
    </p188:txBody>
  </p188:cm>
</p188:cmLst>
</file>

<file path=ppt/comments/modernComment_11D_AB569F38.xml><?xml version="1.0" encoding="utf-8"?>
<p188:cmLst xmlns:a="http://schemas.openxmlformats.org/drawingml/2006/main" xmlns:r="http://schemas.openxmlformats.org/officeDocument/2006/relationships" xmlns:p188="http://schemas.microsoft.com/office/powerpoint/2018/8/main">
  <p188:cm id="{333AB406-70F1-4F1C-BCBE-3BEF57E6E073}" authorId="{F114E29A-0219-4551-D7A1-232ECE75CE60}" created="2024-05-07T20:27:41.402">
    <pc:sldMkLst xmlns:pc="http://schemas.microsoft.com/office/powerpoint/2013/main/command">
      <pc:docMk/>
      <pc:sldMk cId="2874580792" sldId="285"/>
    </pc:sldMkLst>
    <p188:txBody>
      <a:bodyPr/>
      <a:lstStyle/>
      <a:p>
        <a:r>
          <a:rPr lang="en-US"/>
          <a:t>Optimization is also helping to create a smoother path which contributes to reduce hard accelerations in case of the robot </a:t>
        </a:r>
      </a:p>
    </p188:txBody>
  </p188:cm>
</p188:cmLst>
</file>

<file path=ppt/comments/modernComment_11F_DC00C850.xml><?xml version="1.0" encoding="utf-8"?>
<p188:cmLst xmlns:a="http://schemas.openxmlformats.org/drawingml/2006/main" xmlns:r="http://schemas.openxmlformats.org/officeDocument/2006/relationships" xmlns:p188="http://schemas.microsoft.com/office/powerpoint/2018/8/main">
  <p188:cm id="{C472E490-72DC-4901-A761-0F00101F3DDE}" authorId="{F114E29A-0219-4551-D7A1-232ECE75CE60}" created="2024-05-07T20:30:04.731">
    <pc:sldMkLst xmlns:pc="http://schemas.microsoft.com/office/powerpoint/2013/main/command">
      <pc:docMk/>
      <pc:sldMk cId="3691038800" sldId="287"/>
    </pc:sldMkLst>
    <p188:txBody>
      <a:bodyPr/>
      <a:lstStyle/>
      <a:p>
        <a:r>
          <a:rPr lang="en-US"/>
          <a:t>Less step for create nodes increases the total number 
But reduces cost significatively as it generate a more efficient path
However it would require more time
It can also lead to sharper paths where its is important to increase the effect of smoothing overall where possible as it will reduce it.</a:t>
        </a:r>
      </a:p>
    </p188:txBody>
  </p188:cm>
</p188:cmLst>
</file>

<file path=ppt/comments/modernComment_121_DD1C3680.xml><?xml version="1.0" encoding="utf-8"?>
<p188:cmLst xmlns:a="http://schemas.openxmlformats.org/drawingml/2006/main" xmlns:r="http://schemas.openxmlformats.org/officeDocument/2006/relationships" xmlns:p188="http://schemas.microsoft.com/office/powerpoint/2018/8/main">
  <p188:cm id="{0068D432-CA9C-486F-BC63-BCCE31BB395E}" authorId="{F114E29A-0219-4551-D7A1-232ECE75CE60}" created="2024-05-07T20:32:40.383">
    <ac:deMkLst xmlns:ac="http://schemas.microsoft.com/office/drawing/2013/main/command">
      <pc:docMk xmlns:pc="http://schemas.microsoft.com/office/powerpoint/2013/main/command"/>
      <pc:sldMk xmlns:pc="http://schemas.microsoft.com/office/powerpoint/2013/main/command" cId="3709613696" sldId="289"/>
      <ac:spMk id="198" creationId="{00000000-0000-0000-0000-000000000000}"/>
    </ac:deMkLst>
    <p188:txBody>
      <a:bodyPr/>
      <a:lstStyle/>
      <a:p>
        <a:r>
          <a:rPr lang="en-US"/>
          <a:t>Trajectories could have loop or go backwards when certain combinations of parameters were settled for instance.
The pseudo smoothing using equal proportion strategy is also valid by how into the results paper, it also contributes in a minuscule percentage to the path cost.</a:t>
        </a:r>
      </a:p>
    </p188:txBody>
  </p188:cm>
</p188:cmLst>
</file>

<file path=ppt/comments/modernComment_124_99E968C4.xml><?xml version="1.0" encoding="utf-8"?>
<p188:cmLst xmlns:a="http://schemas.openxmlformats.org/drawingml/2006/main" xmlns:r="http://schemas.openxmlformats.org/officeDocument/2006/relationships" xmlns:p188="http://schemas.microsoft.com/office/powerpoint/2018/8/main">
  <p188:cm id="{736662BF-1749-486C-95AF-57558ADC4036}" authorId="{F114E29A-0219-4551-D7A1-232ECE75CE60}" created="2024-05-07T20:34:23.700">
    <ac:deMkLst xmlns:ac="http://schemas.microsoft.com/office/drawing/2013/main/command">
      <pc:docMk xmlns:pc="http://schemas.microsoft.com/office/powerpoint/2013/main/command"/>
      <pc:sldMk xmlns:pc="http://schemas.microsoft.com/office/powerpoint/2013/main/command" cId="2582210756" sldId="292"/>
      <ac:spMk id="198" creationId="{00000000-0000-0000-0000-000000000000}"/>
    </ac:deMkLst>
    <p188:txBody>
      <a:bodyPr/>
      <a:lstStyle/>
      <a:p>
        <a:r>
          <a:rPr lang="en-US"/>
          <a:t>Comparing to djkastra and A* implemented in our projects it has been also easy to implement and less resource demanding.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78116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3670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7057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73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7015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399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3939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8150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7214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1"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p:nvPr/>
        </p:nvSpPr>
        <p:spPr>
          <a:xfrm>
            <a:off x="761975" y="3423775"/>
            <a:ext cx="3807600" cy="84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1" u="none" strike="noStrike" cap="none">
              <a:solidFill>
                <a:schemeClr val="lt1"/>
              </a:solidFill>
              <a:latin typeface="Source Sans Pro"/>
              <a:ea typeface="Source Sans Pro"/>
              <a:cs typeface="Source Sans Pro"/>
              <a:sym typeface="Source Sans Pro"/>
            </a:endParaRPr>
          </a:p>
        </p:txBody>
      </p:sp>
      <p:sp>
        <p:nvSpPr>
          <p:cNvPr id="11" name="Google Shape;11;p2"/>
          <p:cNvSpPr txBox="1">
            <a:spLocks noGrp="1"/>
          </p:cNvSpPr>
          <p:nvPr>
            <p:ph type="subTitle" idx="1"/>
          </p:nvPr>
        </p:nvSpPr>
        <p:spPr>
          <a:xfrm>
            <a:off x="759275" y="3438025"/>
            <a:ext cx="3807600" cy="845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1300"/>
              <a:buNone/>
              <a:defRPr sz="1300" i="1">
                <a:solidFill>
                  <a:srgbClr val="FFFFFF"/>
                </a:solidFill>
              </a:defRPr>
            </a:lvl1pPr>
            <a:lvl2pPr lvl="1" algn="l">
              <a:lnSpc>
                <a:spcPct val="100000"/>
              </a:lnSpc>
              <a:spcBef>
                <a:spcPts val="0"/>
              </a:spcBef>
              <a:spcAft>
                <a:spcPts val="0"/>
              </a:spcAft>
              <a:buClr>
                <a:srgbClr val="FFFFFF"/>
              </a:buClr>
              <a:buSzPts val="2800"/>
              <a:buNone/>
              <a:defRPr sz="2800" i="1">
                <a:solidFill>
                  <a:srgbClr val="FFFFFF"/>
                </a:solidFill>
              </a:defRPr>
            </a:lvl2pPr>
            <a:lvl3pPr lvl="2" algn="l">
              <a:lnSpc>
                <a:spcPct val="100000"/>
              </a:lnSpc>
              <a:spcBef>
                <a:spcPts val="0"/>
              </a:spcBef>
              <a:spcAft>
                <a:spcPts val="0"/>
              </a:spcAft>
              <a:buClr>
                <a:srgbClr val="FFFFFF"/>
              </a:buClr>
              <a:buSzPts val="2800"/>
              <a:buNone/>
              <a:defRPr sz="2800" i="1">
                <a:solidFill>
                  <a:srgbClr val="FFFFFF"/>
                </a:solidFill>
              </a:defRPr>
            </a:lvl3pPr>
            <a:lvl4pPr lvl="3" algn="l">
              <a:lnSpc>
                <a:spcPct val="100000"/>
              </a:lnSpc>
              <a:spcBef>
                <a:spcPts val="0"/>
              </a:spcBef>
              <a:spcAft>
                <a:spcPts val="0"/>
              </a:spcAft>
              <a:buClr>
                <a:srgbClr val="FFFFFF"/>
              </a:buClr>
              <a:buSzPts val="2800"/>
              <a:buNone/>
              <a:defRPr sz="2800" i="1">
                <a:solidFill>
                  <a:srgbClr val="FFFFFF"/>
                </a:solidFill>
              </a:defRPr>
            </a:lvl4pPr>
            <a:lvl5pPr lvl="4" algn="l">
              <a:lnSpc>
                <a:spcPct val="100000"/>
              </a:lnSpc>
              <a:spcBef>
                <a:spcPts val="0"/>
              </a:spcBef>
              <a:spcAft>
                <a:spcPts val="0"/>
              </a:spcAft>
              <a:buClr>
                <a:srgbClr val="FFFFFF"/>
              </a:buClr>
              <a:buSzPts val="2800"/>
              <a:buNone/>
              <a:defRPr sz="2800" i="1">
                <a:solidFill>
                  <a:srgbClr val="FFFFFF"/>
                </a:solidFill>
              </a:defRPr>
            </a:lvl5pPr>
            <a:lvl6pPr lvl="5" algn="l">
              <a:lnSpc>
                <a:spcPct val="100000"/>
              </a:lnSpc>
              <a:spcBef>
                <a:spcPts val="0"/>
              </a:spcBef>
              <a:spcAft>
                <a:spcPts val="0"/>
              </a:spcAft>
              <a:buClr>
                <a:srgbClr val="FFFFFF"/>
              </a:buClr>
              <a:buSzPts val="2800"/>
              <a:buNone/>
              <a:defRPr sz="2800" i="1">
                <a:solidFill>
                  <a:srgbClr val="FFFFFF"/>
                </a:solidFill>
              </a:defRPr>
            </a:lvl6pPr>
            <a:lvl7pPr lvl="6" algn="l">
              <a:lnSpc>
                <a:spcPct val="100000"/>
              </a:lnSpc>
              <a:spcBef>
                <a:spcPts val="0"/>
              </a:spcBef>
              <a:spcAft>
                <a:spcPts val="0"/>
              </a:spcAft>
              <a:buClr>
                <a:srgbClr val="FFFFFF"/>
              </a:buClr>
              <a:buSzPts val="2800"/>
              <a:buNone/>
              <a:defRPr sz="2800" i="1">
                <a:solidFill>
                  <a:srgbClr val="FFFFFF"/>
                </a:solidFill>
              </a:defRPr>
            </a:lvl7pPr>
            <a:lvl8pPr lvl="7" algn="l">
              <a:lnSpc>
                <a:spcPct val="100000"/>
              </a:lnSpc>
              <a:spcBef>
                <a:spcPts val="0"/>
              </a:spcBef>
              <a:spcAft>
                <a:spcPts val="0"/>
              </a:spcAft>
              <a:buClr>
                <a:srgbClr val="FFFFFF"/>
              </a:buClr>
              <a:buSzPts val="2800"/>
              <a:buNone/>
              <a:defRPr sz="2800" i="1">
                <a:solidFill>
                  <a:srgbClr val="FFFFFF"/>
                </a:solidFill>
              </a:defRPr>
            </a:lvl8pPr>
            <a:lvl9pPr lvl="8" algn="l">
              <a:lnSpc>
                <a:spcPct val="100000"/>
              </a:lnSpc>
              <a:spcBef>
                <a:spcPts val="0"/>
              </a:spcBef>
              <a:spcAft>
                <a:spcPts val="0"/>
              </a:spcAft>
              <a:buClr>
                <a:srgbClr val="FFFFFF"/>
              </a:buClr>
              <a:buSzPts val="2800"/>
              <a:buNone/>
              <a:defRPr sz="2800" i="1">
                <a:solidFill>
                  <a:srgbClr val="FFFFFF"/>
                </a:solidFill>
              </a:defRPr>
            </a:lvl9pPr>
          </a:lstStyle>
          <a:p>
            <a:endParaRPr/>
          </a:p>
        </p:txBody>
      </p:sp>
      <p:sp>
        <p:nvSpPr>
          <p:cNvPr id="12" name="Google Shape;12;p2"/>
          <p:cNvSpPr txBox="1">
            <a:spLocks noGrp="1"/>
          </p:cNvSpPr>
          <p:nvPr>
            <p:ph type="ctrTitle"/>
          </p:nvPr>
        </p:nvSpPr>
        <p:spPr>
          <a:xfrm>
            <a:off x="413075" y="992400"/>
            <a:ext cx="5682900" cy="21306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5500"/>
              <a:buNone/>
              <a:defRPr sz="5500"/>
            </a:lvl1pPr>
            <a:lvl2pPr lvl="1" algn="l">
              <a:lnSpc>
                <a:spcPct val="100000"/>
              </a:lnSpc>
              <a:spcBef>
                <a:spcPts val="0"/>
              </a:spcBef>
              <a:spcAft>
                <a:spcPts val="0"/>
              </a:spcAft>
              <a:buClr>
                <a:srgbClr val="E42524"/>
              </a:buClr>
              <a:buSzPts val="5200"/>
              <a:buNone/>
              <a:defRPr sz="5200">
                <a:solidFill>
                  <a:srgbClr val="E42524"/>
                </a:solidFill>
              </a:defRPr>
            </a:lvl2pPr>
            <a:lvl3pPr lvl="2" algn="l">
              <a:lnSpc>
                <a:spcPct val="100000"/>
              </a:lnSpc>
              <a:spcBef>
                <a:spcPts val="0"/>
              </a:spcBef>
              <a:spcAft>
                <a:spcPts val="0"/>
              </a:spcAft>
              <a:buClr>
                <a:srgbClr val="E42524"/>
              </a:buClr>
              <a:buSzPts val="5200"/>
              <a:buNone/>
              <a:defRPr sz="5200">
                <a:solidFill>
                  <a:srgbClr val="E42524"/>
                </a:solidFill>
              </a:defRPr>
            </a:lvl3pPr>
            <a:lvl4pPr lvl="3" algn="l">
              <a:lnSpc>
                <a:spcPct val="100000"/>
              </a:lnSpc>
              <a:spcBef>
                <a:spcPts val="0"/>
              </a:spcBef>
              <a:spcAft>
                <a:spcPts val="0"/>
              </a:spcAft>
              <a:buClr>
                <a:srgbClr val="E42524"/>
              </a:buClr>
              <a:buSzPts val="5200"/>
              <a:buNone/>
              <a:defRPr sz="5200">
                <a:solidFill>
                  <a:srgbClr val="E42524"/>
                </a:solidFill>
              </a:defRPr>
            </a:lvl4pPr>
            <a:lvl5pPr lvl="4" algn="l">
              <a:lnSpc>
                <a:spcPct val="100000"/>
              </a:lnSpc>
              <a:spcBef>
                <a:spcPts val="0"/>
              </a:spcBef>
              <a:spcAft>
                <a:spcPts val="0"/>
              </a:spcAft>
              <a:buClr>
                <a:srgbClr val="E42524"/>
              </a:buClr>
              <a:buSzPts val="5200"/>
              <a:buNone/>
              <a:defRPr sz="5200">
                <a:solidFill>
                  <a:srgbClr val="E42524"/>
                </a:solidFill>
              </a:defRPr>
            </a:lvl5pPr>
            <a:lvl6pPr lvl="5" algn="l">
              <a:lnSpc>
                <a:spcPct val="100000"/>
              </a:lnSpc>
              <a:spcBef>
                <a:spcPts val="0"/>
              </a:spcBef>
              <a:spcAft>
                <a:spcPts val="0"/>
              </a:spcAft>
              <a:buClr>
                <a:srgbClr val="E42524"/>
              </a:buClr>
              <a:buSzPts val="5200"/>
              <a:buNone/>
              <a:defRPr sz="5200">
                <a:solidFill>
                  <a:srgbClr val="E42524"/>
                </a:solidFill>
              </a:defRPr>
            </a:lvl6pPr>
            <a:lvl7pPr lvl="6" algn="l">
              <a:lnSpc>
                <a:spcPct val="100000"/>
              </a:lnSpc>
              <a:spcBef>
                <a:spcPts val="0"/>
              </a:spcBef>
              <a:spcAft>
                <a:spcPts val="0"/>
              </a:spcAft>
              <a:buClr>
                <a:srgbClr val="E42524"/>
              </a:buClr>
              <a:buSzPts val="5200"/>
              <a:buNone/>
              <a:defRPr sz="5200">
                <a:solidFill>
                  <a:srgbClr val="E42524"/>
                </a:solidFill>
              </a:defRPr>
            </a:lvl7pPr>
            <a:lvl8pPr lvl="7" algn="l">
              <a:lnSpc>
                <a:spcPct val="100000"/>
              </a:lnSpc>
              <a:spcBef>
                <a:spcPts val="0"/>
              </a:spcBef>
              <a:spcAft>
                <a:spcPts val="0"/>
              </a:spcAft>
              <a:buClr>
                <a:srgbClr val="E42524"/>
              </a:buClr>
              <a:buSzPts val="5200"/>
              <a:buNone/>
              <a:defRPr sz="5200">
                <a:solidFill>
                  <a:srgbClr val="E42524"/>
                </a:solidFill>
              </a:defRPr>
            </a:lvl8pPr>
            <a:lvl9pPr lvl="8" algn="l">
              <a:lnSpc>
                <a:spcPct val="100000"/>
              </a:lnSpc>
              <a:spcBef>
                <a:spcPts val="0"/>
              </a:spcBef>
              <a:spcAft>
                <a:spcPts val="0"/>
              </a:spcAft>
              <a:buClr>
                <a:srgbClr val="E42524"/>
              </a:buClr>
              <a:buSzPts val="5200"/>
              <a:buNone/>
              <a:defRPr sz="5200">
                <a:solidFill>
                  <a:srgbClr val="E42524"/>
                </a:solidFill>
              </a:defRPr>
            </a:lvl9pPr>
          </a:lstStyle>
          <a:p>
            <a:endParaRPr/>
          </a:p>
        </p:txBody>
      </p:sp>
      <p:sp>
        <p:nvSpPr>
          <p:cNvPr id="13" name="Google Shape;13;p2"/>
          <p:cNvSpPr txBox="1">
            <a:spLocks noGrp="1"/>
          </p:cNvSpPr>
          <p:nvPr>
            <p:ph type="subTitle" idx="2"/>
          </p:nvPr>
        </p:nvSpPr>
        <p:spPr>
          <a:xfrm>
            <a:off x="447725" y="3020700"/>
            <a:ext cx="7233600" cy="845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4" name="Google Shape;14;p2"/>
          <p:cNvPicPr preferRelativeResize="0"/>
          <p:nvPr/>
        </p:nvPicPr>
        <p:blipFill rotWithShape="1">
          <a:blip r:embed="rId2">
            <a:alphaModFix/>
          </a:blip>
          <a:srcRect/>
          <a:stretch/>
        </p:blipFill>
        <p:spPr>
          <a:xfrm>
            <a:off x="5895600" y="152400"/>
            <a:ext cx="2715887" cy="2715887"/>
          </a:xfrm>
          <a:prstGeom prst="rect">
            <a:avLst/>
          </a:prstGeom>
          <a:noFill/>
          <a:ln>
            <a:noFill/>
          </a:ln>
        </p:spPr>
      </p:pic>
      <p:pic>
        <p:nvPicPr>
          <p:cNvPr id="15" name="Google Shape;15;p2"/>
          <p:cNvPicPr preferRelativeResize="0"/>
          <p:nvPr/>
        </p:nvPicPr>
        <p:blipFill rotWithShape="1">
          <a:blip r:embed="rId3">
            <a:alphaModFix/>
          </a:blip>
          <a:srcRect/>
          <a:stretch/>
        </p:blipFill>
        <p:spPr>
          <a:xfrm>
            <a:off x="3822200" y="866400"/>
            <a:ext cx="5143501" cy="5143501"/>
          </a:xfrm>
          <a:prstGeom prst="rect">
            <a:avLst/>
          </a:prstGeom>
          <a:noFill/>
          <a:ln>
            <a:noFill/>
          </a:ln>
        </p:spPr>
      </p:pic>
      <p:pic>
        <p:nvPicPr>
          <p:cNvPr id="16" name="Google Shape;16;p2"/>
          <p:cNvPicPr preferRelativeResize="0"/>
          <p:nvPr/>
        </p:nvPicPr>
        <p:blipFill rotWithShape="1">
          <a:blip r:embed="rId4">
            <a:alphaModFix/>
          </a:blip>
          <a:srcRect/>
          <a:stretch/>
        </p:blipFill>
        <p:spPr>
          <a:xfrm>
            <a:off x="6910625" y="3678151"/>
            <a:ext cx="2130598" cy="2130598"/>
          </a:xfrm>
          <a:prstGeom prst="rect">
            <a:avLst/>
          </a:prstGeom>
          <a:noFill/>
          <a:ln>
            <a:noFill/>
          </a:ln>
        </p:spPr>
      </p:pic>
      <p:pic>
        <p:nvPicPr>
          <p:cNvPr id="17" name="Google Shape;17;p2"/>
          <p:cNvPicPr preferRelativeResize="0"/>
          <p:nvPr/>
        </p:nvPicPr>
        <p:blipFill rotWithShape="1">
          <a:blip r:embed="rId5">
            <a:alphaModFix/>
          </a:blip>
          <a:srcRect/>
          <a:stretch/>
        </p:blipFill>
        <p:spPr>
          <a:xfrm>
            <a:off x="447724" y="4556824"/>
            <a:ext cx="2512000" cy="295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sic Boxes">
  <p:cSld name="TITLE_ONLY_1_1">
    <p:spTree>
      <p:nvGrpSpPr>
        <p:cNvPr id="1" name="Shape 166"/>
        <p:cNvGrpSpPr/>
        <p:nvPr/>
      </p:nvGrpSpPr>
      <p:grpSpPr>
        <a:xfrm>
          <a:off x="0" y="0"/>
          <a:ext cx="0" cy="0"/>
          <a:chOff x="0" y="0"/>
          <a:chExt cx="0" cy="0"/>
        </a:xfrm>
      </p:grpSpPr>
      <p:sp>
        <p:nvSpPr>
          <p:cNvPr id="167" name="Google Shape;167;p21"/>
          <p:cNvSpPr/>
          <p:nvPr/>
        </p:nvSpPr>
        <p:spPr>
          <a:xfrm>
            <a:off x="654225" y="1297000"/>
            <a:ext cx="2418300" cy="2397600"/>
          </a:xfrm>
          <a:prstGeom prst="rect">
            <a:avLst/>
          </a:pr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1"/>
          <p:cNvSpPr/>
          <p:nvPr/>
        </p:nvSpPr>
        <p:spPr>
          <a:xfrm>
            <a:off x="3362892" y="1297000"/>
            <a:ext cx="2418300" cy="2397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1"/>
          <p:cNvSpPr/>
          <p:nvPr/>
        </p:nvSpPr>
        <p:spPr>
          <a:xfrm>
            <a:off x="6071559" y="1297000"/>
            <a:ext cx="2418300" cy="2397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1"/>
          <p:cNvSpPr txBox="1">
            <a:spLocks noGrp="1"/>
          </p:cNvSpPr>
          <p:nvPr>
            <p:ph type="subTitle" idx="1"/>
          </p:nvPr>
        </p:nvSpPr>
        <p:spPr>
          <a:xfrm>
            <a:off x="654250" y="1297000"/>
            <a:ext cx="2418300" cy="2397600"/>
          </a:xfrm>
          <a:prstGeom prst="rect">
            <a:avLst/>
          </a:prstGeom>
          <a:noFill/>
          <a:ln>
            <a:noFill/>
          </a:ln>
        </p:spPr>
        <p:txBody>
          <a:bodyPr spcFirstLastPara="1" wrap="square" lIns="45700" tIns="45700" rIns="45700" bIns="45700"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71" name="Google Shape;171;p21"/>
          <p:cNvSpPr txBox="1">
            <a:spLocks noGrp="1"/>
          </p:cNvSpPr>
          <p:nvPr>
            <p:ph type="subTitle" idx="2"/>
          </p:nvPr>
        </p:nvSpPr>
        <p:spPr>
          <a:xfrm>
            <a:off x="3362900" y="1297000"/>
            <a:ext cx="2418300" cy="2397600"/>
          </a:xfrm>
          <a:prstGeom prst="rect">
            <a:avLst/>
          </a:prstGeom>
          <a:noFill/>
          <a:ln>
            <a:noFill/>
          </a:ln>
        </p:spPr>
        <p:txBody>
          <a:bodyPr spcFirstLastPara="1" wrap="square" lIns="45700" tIns="45700" rIns="45700" bIns="45700"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72" name="Google Shape;172;p21"/>
          <p:cNvSpPr txBox="1">
            <a:spLocks noGrp="1"/>
          </p:cNvSpPr>
          <p:nvPr>
            <p:ph type="subTitle" idx="3"/>
          </p:nvPr>
        </p:nvSpPr>
        <p:spPr>
          <a:xfrm>
            <a:off x="6071575" y="1297000"/>
            <a:ext cx="2418300" cy="2397600"/>
          </a:xfrm>
          <a:prstGeom prst="rect">
            <a:avLst/>
          </a:prstGeom>
          <a:noFill/>
          <a:ln>
            <a:noFill/>
          </a:ln>
        </p:spPr>
        <p:txBody>
          <a:bodyPr spcFirstLastPara="1" wrap="square" lIns="45700" tIns="45700" rIns="45700" bIns="45700"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73" name="Google Shape;173;p21"/>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SzPts val="1300"/>
              <a:buNone/>
            </a:pPr>
            <a:endParaRPr sz="1300" b="0"/>
          </a:p>
        </p:txBody>
      </p:sp>
      <p:pic>
        <p:nvPicPr>
          <p:cNvPr id="174" name="Google Shape;174;p21"/>
          <p:cNvPicPr preferRelativeResize="0"/>
          <p:nvPr/>
        </p:nvPicPr>
        <p:blipFill rotWithShape="1">
          <a:blip r:embed="rId2">
            <a:alphaModFix/>
          </a:blip>
          <a:srcRect/>
          <a:stretch/>
        </p:blipFill>
        <p:spPr>
          <a:xfrm>
            <a:off x="267949" y="4527949"/>
            <a:ext cx="2512000" cy="295600"/>
          </a:xfrm>
          <a:prstGeom prst="rect">
            <a:avLst/>
          </a:prstGeom>
          <a:noFill/>
          <a:ln>
            <a:noFill/>
          </a:ln>
        </p:spPr>
      </p:pic>
      <p:sp>
        <p:nvSpPr>
          <p:cNvPr id="175" name="Google Shape;175;p21"/>
          <p:cNvSpPr txBox="1">
            <a:spLocks noGrp="1"/>
          </p:cNvSpPr>
          <p:nvPr>
            <p:ph type="subTitle" idx="4"/>
          </p:nvPr>
        </p:nvSpPr>
        <p:spPr>
          <a:xfrm>
            <a:off x="4089400" y="4630425"/>
            <a:ext cx="3530700" cy="1932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dk1"/>
              </a:buClr>
              <a:buSzPts val="1200"/>
              <a:buNone/>
              <a:defRPr sz="1200">
                <a:solidFill>
                  <a:schemeClr val="dk1"/>
                </a:solidFill>
              </a:defRPr>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a:endParaRPr/>
          </a:p>
        </p:txBody>
      </p:sp>
      <p:pic>
        <p:nvPicPr>
          <p:cNvPr id="176" name="Google Shape;176;p21"/>
          <p:cNvPicPr preferRelativeResize="0"/>
          <p:nvPr/>
        </p:nvPicPr>
        <p:blipFill rotWithShape="1">
          <a:blip r:embed="rId3">
            <a:alphaModFix/>
          </a:blip>
          <a:srcRect/>
          <a:stretch/>
        </p:blipFill>
        <p:spPr>
          <a:xfrm>
            <a:off x="8508125" y="4405475"/>
            <a:ext cx="414509" cy="414514"/>
          </a:xfrm>
          <a:prstGeom prst="rect">
            <a:avLst/>
          </a:prstGeom>
          <a:noFill/>
          <a:ln>
            <a:noFill/>
          </a:ln>
        </p:spPr>
      </p:pic>
      <p:pic>
        <p:nvPicPr>
          <p:cNvPr id="177" name="Google Shape;177;p21"/>
          <p:cNvPicPr preferRelativeResize="0"/>
          <p:nvPr/>
        </p:nvPicPr>
        <p:blipFill rotWithShape="1">
          <a:blip r:embed="rId4">
            <a:alphaModFix/>
          </a:blip>
          <a:srcRect/>
          <a:stretch/>
        </p:blipFill>
        <p:spPr>
          <a:xfrm>
            <a:off x="8191675" y="4514449"/>
            <a:ext cx="785021" cy="785026"/>
          </a:xfrm>
          <a:prstGeom prst="rect">
            <a:avLst/>
          </a:prstGeom>
          <a:noFill/>
          <a:ln>
            <a:noFill/>
          </a:ln>
        </p:spPr>
      </p:pic>
      <p:pic>
        <p:nvPicPr>
          <p:cNvPr id="178" name="Google Shape;178;p21"/>
          <p:cNvPicPr preferRelativeResize="0"/>
          <p:nvPr/>
        </p:nvPicPr>
        <p:blipFill rotWithShape="1">
          <a:blip r:embed="rId5">
            <a:alphaModFix/>
          </a:blip>
          <a:srcRect/>
          <a:stretch/>
        </p:blipFill>
        <p:spPr>
          <a:xfrm>
            <a:off x="8663041" y="4943591"/>
            <a:ext cx="325186" cy="325186"/>
          </a:xfrm>
          <a:prstGeom prst="rect">
            <a:avLst/>
          </a:prstGeom>
          <a:noFill/>
          <a:ln>
            <a:noFill/>
          </a:ln>
        </p:spPr>
      </p:pic>
      <p:sp>
        <p:nvSpPr>
          <p:cNvPr id="179" name="Google Shape;179;p21"/>
          <p:cNvSpPr txBox="1">
            <a:spLocks noGrp="1"/>
          </p:cNvSpPr>
          <p:nvPr>
            <p:ph type="title"/>
          </p:nvPr>
        </p:nvSpPr>
        <p:spPr>
          <a:xfrm>
            <a:off x="606225" y="385025"/>
            <a:ext cx="8382000" cy="6261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3600"/>
              <a:buNone/>
              <a:defRPr sz="36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41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ramatic Text and Photo">
  <p:cSld name="MAIN_POINT_2_2">
    <p:bg>
      <p:bgPr>
        <a:solidFill>
          <a:schemeClr val="lt1"/>
        </a:solidFill>
        <a:effectLst/>
      </p:bgPr>
    </p:bg>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397925" y="0"/>
            <a:ext cx="3344400" cy="51435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5100"/>
              <a:buNone/>
              <a:defRPr sz="5100"/>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a:endParaRPr/>
          </a:p>
        </p:txBody>
      </p:sp>
      <p:sp>
        <p:nvSpPr>
          <p:cNvPr id="182" name="Google Shape;182;p22"/>
          <p:cNvSpPr>
            <a:spLocks noGrp="1"/>
          </p:cNvSpPr>
          <p:nvPr>
            <p:ph type="pic" idx="2"/>
          </p:nvPr>
        </p:nvSpPr>
        <p:spPr>
          <a:xfrm>
            <a:off x="2633150" y="-127000"/>
            <a:ext cx="7450800" cy="5397600"/>
          </a:xfrm>
          <a:prstGeom prst="chevron">
            <a:avLst>
              <a:gd name="adj" fmla="val 50000"/>
            </a:avLst>
          </a:prstGeom>
          <a:noFill/>
          <a:ln>
            <a:noFill/>
          </a:ln>
          <a:effectLst>
            <a:outerShdw blurRad="171450" dist="19050" dir="5400000" algn="bl" rotWithShape="0">
              <a:srgbClr val="000000">
                <a:alpha val="7843"/>
              </a:srgbClr>
            </a:outerShdw>
          </a:effectLst>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ramatic Text and Photo 3">
  <p:cSld name="MAIN_POINT_2_2_1_1">
    <p:bg>
      <p:bgPr>
        <a:solidFill>
          <a:srgbClr val="000000"/>
        </a:solidFill>
        <a:effectLst/>
      </p:bgPr>
    </p:bg>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397925" y="0"/>
            <a:ext cx="3344400" cy="51435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5100"/>
              <a:buNone/>
              <a:defRPr sz="5100">
                <a:solidFill>
                  <a:schemeClr val="lt1"/>
                </a:solidFill>
              </a:defRPr>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a:endParaRPr/>
          </a:p>
        </p:txBody>
      </p:sp>
      <p:sp>
        <p:nvSpPr>
          <p:cNvPr id="185" name="Google Shape;185;p23"/>
          <p:cNvSpPr>
            <a:spLocks noGrp="1"/>
          </p:cNvSpPr>
          <p:nvPr>
            <p:ph type="pic" idx="2"/>
          </p:nvPr>
        </p:nvSpPr>
        <p:spPr>
          <a:xfrm>
            <a:off x="2582350" y="-118525"/>
            <a:ext cx="7450800" cy="5380500"/>
          </a:xfrm>
          <a:prstGeom prst="chevron">
            <a:avLst>
              <a:gd name="adj" fmla="val 50000"/>
            </a:avLst>
          </a:prstGeom>
          <a:noFill/>
          <a:ln>
            <a:noFill/>
          </a:ln>
          <a:effectLst>
            <a:outerShdw blurRad="200025" dist="19050" dir="5400000" algn="bl" rotWithShape="0">
              <a:srgbClr val="000000">
                <a:alpha val="2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2">
  <p:cSld name="CUSTOM_1">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a:stretch/>
        </p:blipFill>
        <p:spPr>
          <a:xfrm>
            <a:off x="-1953725" y="-15775"/>
            <a:ext cx="5143501" cy="5175052"/>
          </a:xfrm>
          <a:prstGeom prst="rect">
            <a:avLst/>
          </a:prstGeom>
          <a:noFill/>
          <a:ln>
            <a:noFill/>
          </a:ln>
        </p:spPr>
      </p:pic>
      <p:sp>
        <p:nvSpPr>
          <p:cNvPr id="20" name="Google Shape;20;p3"/>
          <p:cNvSpPr txBox="1">
            <a:spLocks noGrp="1"/>
          </p:cNvSpPr>
          <p:nvPr>
            <p:ph type="ctrTitle"/>
          </p:nvPr>
        </p:nvSpPr>
        <p:spPr>
          <a:xfrm>
            <a:off x="3822200" y="630000"/>
            <a:ext cx="4830300" cy="19110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a:endParaRPr/>
          </a:p>
        </p:txBody>
      </p:sp>
      <p:sp>
        <p:nvSpPr>
          <p:cNvPr id="21" name="Google Shape;21;p3"/>
          <p:cNvSpPr txBox="1">
            <a:spLocks noGrp="1"/>
          </p:cNvSpPr>
          <p:nvPr>
            <p:ph type="subTitle" idx="1"/>
          </p:nvPr>
        </p:nvSpPr>
        <p:spPr>
          <a:xfrm>
            <a:off x="3822200" y="2669950"/>
            <a:ext cx="4830300" cy="844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1">
  <p:cSld name="CUSTOM">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a:stretch/>
        </p:blipFill>
        <p:spPr>
          <a:xfrm>
            <a:off x="-1961000" y="-15775"/>
            <a:ext cx="5175052" cy="5175052"/>
          </a:xfrm>
          <a:prstGeom prst="rect">
            <a:avLst/>
          </a:prstGeom>
          <a:noFill/>
          <a:ln>
            <a:noFill/>
          </a:ln>
        </p:spPr>
      </p:pic>
      <p:sp>
        <p:nvSpPr>
          <p:cNvPr id="24" name="Google Shape;24;p4"/>
          <p:cNvSpPr txBox="1">
            <a:spLocks noGrp="1"/>
          </p:cNvSpPr>
          <p:nvPr>
            <p:ph type="ctrTitle"/>
          </p:nvPr>
        </p:nvSpPr>
        <p:spPr>
          <a:xfrm>
            <a:off x="3822200" y="630000"/>
            <a:ext cx="4830300" cy="19110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a:endParaRPr/>
          </a:p>
        </p:txBody>
      </p:sp>
      <p:sp>
        <p:nvSpPr>
          <p:cNvPr id="25" name="Google Shape;25;p4"/>
          <p:cNvSpPr txBox="1">
            <a:spLocks noGrp="1"/>
          </p:cNvSpPr>
          <p:nvPr>
            <p:ph type="subTitle" idx="1"/>
          </p:nvPr>
        </p:nvSpPr>
        <p:spPr>
          <a:xfrm>
            <a:off x="3822200" y="2669950"/>
            <a:ext cx="4830300" cy="844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TITLE_4_1">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606225" y="385025"/>
            <a:ext cx="8382000" cy="626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6"/>
          <p:cNvSpPr txBox="1">
            <a:spLocks noGrp="1"/>
          </p:cNvSpPr>
          <p:nvPr>
            <p:ph type="body" idx="1"/>
          </p:nvPr>
        </p:nvSpPr>
        <p:spPr>
          <a:xfrm>
            <a:off x="638675" y="1089250"/>
            <a:ext cx="5790900" cy="3114900"/>
          </a:xfrm>
          <a:prstGeom prst="rect">
            <a:avLst/>
          </a:prstGeom>
          <a:noFill/>
          <a:ln>
            <a:noFill/>
          </a:ln>
        </p:spPr>
        <p:txBody>
          <a:bodyPr spcFirstLastPara="1" wrap="square" lIns="0" tIns="0" rIns="0" bIns="0" anchor="t" anchorCtr="0">
            <a:noAutofit/>
          </a:bodyPr>
          <a:lstStyle>
            <a:lvl1pPr marL="457200" lvl="0" indent="-381000" algn="l">
              <a:lnSpc>
                <a:spcPct val="115000"/>
              </a:lnSpc>
              <a:spcBef>
                <a:spcPts val="0"/>
              </a:spcBef>
              <a:spcAft>
                <a:spcPts val="0"/>
              </a:spcAft>
              <a:buSzPts val="2400"/>
              <a:buChar char="●"/>
              <a:defRPr/>
            </a:lvl1pPr>
            <a:lvl2pPr marL="914400" lvl="1" indent="-342900" algn="l">
              <a:lnSpc>
                <a:spcPct val="115000"/>
              </a:lnSpc>
              <a:spcBef>
                <a:spcPts val="1600"/>
              </a:spcBef>
              <a:spcAft>
                <a:spcPts val="0"/>
              </a:spcAft>
              <a:buSzPts val="1800"/>
              <a:buChar char="○"/>
              <a:defRPr/>
            </a:lvl2pPr>
            <a:lvl3pPr marL="1371600" lvl="2" indent="-330200" algn="l">
              <a:lnSpc>
                <a:spcPct val="115000"/>
              </a:lnSpc>
              <a:spcBef>
                <a:spcPts val="1600"/>
              </a:spcBef>
              <a:spcAft>
                <a:spcPts val="0"/>
              </a:spcAft>
              <a:buSzPts val="1600"/>
              <a:buChar char="■"/>
              <a:defRPr/>
            </a:lvl3pPr>
            <a:lvl4pPr marL="1828800" lvl="3" indent="-311150" algn="l">
              <a:lnSpc>
                <a:spcPct val="115000"/>
              </a:lnSpc>
              <a:spcBef>
                <a:spcPts val="1600"/>
              </a:spcBef>
              <a:spcAft>
                <a:spcPts val="0"/>
              </a:spcAft>
              <a:buSzPts val="1300"/>
              <a:buChar char="●"/>
              <a:defRPr/>
            </a:lvl4pPr>
            <a:lvl5pPr marL="2286000" lvl="4" indent="-292100" algn="l">
              <a:lnSpc>
                <a:spcPct val="115000"/>
              </a:lnSpc>
              <a:spcBef>
                <a:spcPts val="1600"/>
              </a:spcBef>
              <a:spcAft>
                <a:spcPts val="0"/>
              </a:spcAft>
              <a:buSzPts val="1000"/>
              <a:buChar char="○"/>
              <a:defRPr/>
            </a:lvl5pPr>
            <a:lvl6pPr marL="2743200" lvl="5" indent="-279400" algn="l">
              <a:lnSpc>
                <a:spcPct val="115000"/>
              </a:lnSpc>
              <a:spcBef>
                <a:spcPts val="1600"/>
              </a:spcBef>
              <a:spcAft>
                <a:spcPts val="0"/>
              </a:spcAft>
              <a:buSzPts val="800"/>
              <a:buChar char="■"/>
              <a:defRPr/>
            </a:lvl6pPr>
            <a:lvl7pPr marL="3200400" lvl="6" indent="-279400" algn="l">
              <a:lnSpc>
                <a:spcPct val="115000"/>
              </a:lnSpc>
              <a:spcBef>
                <a:spcPts val="1600"/>
              </a:spcBef>
              <a:spcAft>
                <a:spcPts val="0"/>
              </a:spcAft>
              <a:buSzPts val="800"/>
              <a:buChar char="●"/>
              <a:defRPr/>
            </a:lvl7pPr>
            <a:lvl8pPr marL="3657600" lvl="7" indent="-279400" algn="l">
              <a:lnSpc>
                <a:spcPct val="115000"/>
              </a:lnSpc>
              <a:spcBef>
                <a:spcPts val="1600"/>
              </a:spcBef>
              <a:spcAft>
                <a:spcPts val="0"/>
              </a:spcAft>
              <a:buSzPts val="800"/>
              <a:buChar char="○"/>
              <a:defRPr/>
            </a:lvl8pPr>
            <a:lvl9pPr marL="4114800" lvl="8" indent="-279400" algn="l">
              <a:lnSpc>
                <a:spcPct val="115000"/>
              </a:lnSpc>
              <a:spcBef>
                <a:spcPts val="1600"/>
              </a:spcBef>
              <a:spcAft>
                <a:spcPts val="1600"/>
              </a:spcAft>
              <a:buSzPts val="800"/>
              <a:buChar char="■"/>
              <a:defRPr/>
            </a:lvl9pPr>
          </a:lstStyle>
          <a:p>
            <a:endParaRPr/>
          </a:p>
        </p:txBody>
      </p:sp>
      <p:sp>
        <p:nvSpPr>
          <p:cNvPr id="33" name="Google Shape;33;p6"/>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SzPts val="1300"/>
              <a:buNone/>
            </a:pPr>
            <a:endParaRPr sz="1300" b="0"/>
          </a:p>
        </p:txBody>
      </p:sp>
      <p:pic>
        <p:nvPicPr>
          <p:cNvPr id="34" name="Google Shape;34;p6"/>
          <p:cNvPicPr preferRelativeResize="0"/>
          <p:nvPr/>
        </p:nvPicPr>
        <p:blipFill rotWithShape="1">
          <a:blip r:embed="rId2">
            <a:alphaModFix/>
          </a:blip>
          <a:srcRect/>
          <a:stretch/>
        </p:blipFill>
        <p:spPr>
          <a:xfrm>
            <a:off x="267949" y="4527949"/>
            <a:ext cx="2512000" cy="295600"/>
          </a:xfrm>
          <a:prstGeom prst="rect">
            <a:avLst/>
          </a:prstGeom>
          <a:noFill/>
          <a:ln>
            <a:noFill/>
          </a:ln>
        </p:spPr>
      </p:pic>
      <p:sp>
        <p:nvSpPr>
          <p:cNvPr id="35" name="Google Shape;35;p6"/>
          <p:cNvSpPr txBox="1">
            <a:spLocks noGrp="1"/>
          </p:cNvSpPr>
          <p:nvPr>
            <p:ph type="subTitle" idx="2"/>
          </p:nvPr>
        </p:nvSpPr>
        <p:spPr>
          <a:xfrm>
            <a:off x="4089400" y="4630425"/>
            <a:ext cx="3530700" cy="1932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dk1"/>
              </a:buClr>
              <a:buSzPts val="1200"/>
              <a:buNone/>
              <a:defRPr sz="1200">
                <a:solidFill>
                  <a:schemeClr val="dk1"/>
                </a:solidFill>
              </a:defRPr>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a:endParaRPr/>
          </a:p>
        </p:txBody>
      </p:sp>
      <p:pic>
        <p:nvPicPr>
          <p:cNvPr id="36" name="Google Shape;36;p6"/>
          <p:cNvPicPr preferRelativeResize="0"/>
          <p:nvPr/>
        </p:nvPicPr>
        <p:blipFill rotWithShape="1">
          <a:blip r:embed="rId3">
            <a:alphaModFix/>
          </a:blip>
          <a:srcRect/>
          <a:stretch/>
        </p:blipFill>
        <p:spPr>
          <a:xfrm>
            <a:off x="8508125" y="4405475"/>
            <a:ext cx="414509" cy="414514"/>
          </a:xfrm>
          <a:prstGeom prst="rect">
            <a:avLst/>
          </a:prstGeom>
          <a:noFill/>
          <a:ln>
            <a:noFill/>
          </a:ln>
        </p:spPr>
      </p:pic>
      <p:pic>
        <p:nvPicPr>
          <p:cNvPr id="37" name="Google Shape;37;p6"/>
          <p:cNvPicPr preferRelativeResize="0"/>
          <p:nvPr/>
        </p:nvPicPr>
        <p:blipFill rotWithShape="1">
          <a:blip r:embed="rId4">
            <a:alphaModFix/>
          </a:blip>
          <a:srcRect/>
          <a:stretch/>
        </p:blipFill>
        <p:spPr>
          <a:xfrm>
            <a:off x="8191675" y="4514449"/>
            <a:ext cx="785021" cy="785026"/>
          </a:xfrm>
          <a:prstGeom prst="rect">
            <a:avLst/>
          </a:prstGeom>
          <a:noFill/>
          <a:ln>
            <a:noFill/>
          </a:ln>
        </p:spPr>
      </p:pic>
      <p:pic>
        <p:nvPicPr>
          <p:cNvPr id="38" name="Google Shape;38;p6"/>
          <p:cNvPicPr preferRelativeResize="0"/>
          <p:nvPr/>
        </p:nvPicPr>
        <p:blipFill rotWithShape="1">
          <a:blip r:embed="rId5">
            <a:alphaModFix/>
          </a:blip>
          <a:srcRect/>
          <a:stretch/>
        </p:blipFill>
        <p:spPr>
          <a:xfrm>
            <a:off x="8663041" y="4943591"/>
            <a:ext cx="325186" cy="325186"/>
          </a:xfrm>
          <a:prstGeom prst="rect">
            <a:avLst/>
          </a:prstGeom>
          <a:noFill/>
          <a:ln>
            <a:noFill/>
          </a:ln>
        </p:spPr>
      </p:pic>
    </p:spTree>
  </p:cSld>
  <p:clrMapOvr>
    <a:masterClrMapping/>
  </p:clrMapOvr>
  <p:extLst>
    <p:ext uri="{DCECCB84-F9BA-43D5-87BE-67443E8EF086}">
      <p15:sldGuideLst xmlns:p15="http://schemas.microsoft.com/office/powerpoint/2012/main">
        <p15:guide id="1" pos="5358">
          <p15:clr>
            <a:srgbClr val="FA7B17"/>
          </p15:clr>
        </p15:guide>
        <p15:guide id="2" pos="40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phic elements">
  <p:cSld name="TITLE_4_1_1_2">
    <p:spTree>
      <p:nvGrpSpPr>
        <p:cNvPr id="1" name="Shape 62"/>
        <p:cNvGrpSpPr/>
        <p:nvPr/>
      </p:nvGrpSpPr>
      <p:grpSpPr>
        <a:xfrm>
          <a:off x="0" y="0"/>
          <a:ext cx="0" cy="0"/>
          <a:chOff x="0" y="0"/>
          <a:chExt cx="0" cy="0"/>
        </a:xfrm>
      </p:grpSpPr>
      <p:pic>
        <p:nvPicPr>
          <p:cNvPr id="63" name="Google Shape;63;p10"/>
          <p:cNvPicPr preferRelativeResize="0"/>
          <p:nvPr/>
        </p:nvPicPr>
        <p:blipFill rotWithShape="1">
          <a:blip r:embed="rId2">
            <a:alphaModFix/>
          </a:blip>
          <a:srcRect/>
          <a:stretch/>
        </p:blipFill>
        <p:spPr>
          <a:xfrm>
            <a:off x="267949" y="4527949"/>
            <a:ext cx="2512000" cy="295600"/>
          </a:xfrm>
          <a:prstGeom prst="rect">
            <a:avLst/>
          </a:prstGeom>
          <a:noFill/>
          <a:ln>
            <a:noFill/>
          </a:ln>
        </p:spPr>
      </p:pic>
      <p:sp>
        <p:nvSpPr>
          <p:cNvPr id="64" name="Google Shape;64;p10"/>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SzPts val="1300"/>
              <a:buNone/>
            </a:pPr>
            <a:endParaRPr sz="1300" b="0"/>
          </a:p>
        </p:txBody>
      </p:sp>
      <p:sp>
        <p:nvSpPr>
          <p:cNvPr id="65" name="Google Shape;65;p10"/>
          <p:cNvSpPr txBox="1">
            <a:spLocks noGrp="1"/>
          </p:cNvSpPr>
          <p:nvPr>
            <p:ph type="subTitle" idx="1"/>
          </p:nvPr>
        </p:nvSpPr>
        <p:spPr>
          <a:xfrm>
            <a:off x="4089400" y="4630425"/>
            <a:ext cx="3530700" cy="193200"/>
          </a:xfrm>
          <a:prstGeom prst="rect">
            <a:avLst/>
          </a:prstGeom>
          <a:noFill/>
          <a:ln>
            <a:noFill/>
          </a:ln>
        </p:spPr>
        <p:txBody>
          <a:bodyPr spcFirstLastPara="1" wrap="square" lIns="0" tIns="0" rIns="0" bIns="0" anchor="ctr" anchorCtr="0">
            <a:noAutofit/>
          </a:bodyPr>
          <a:lstStyle>
            <a:lvl1pPr lvl="0" algn="l" rtl="0">
              <a:lnSpc>
                <a:spcPct val="115000"/>
              </a:lnSpc>
              <a:spcBef>
                <a:spcPts val="0"/>
              </a:spcBef>
              <a:spcAft>
                <a:spcPts val="0"/>
              </a:spcAft>
              <a:buClr>
                <a:schemeClr val="dk1"/>
              </a:buClr>
              <a:buSzPts val="1200"/>
              <a:buNone/>
              <a:defRPr sz="1200">
                <a:solidFill>
                  <a:schemeClr val="dk1"/>
                </a:solidFill>
              </a:defRPr>
            </a:lvl1pPr>
            <a:lvl2pPr lvl="1" algn="l" rtl="0">
              <a:lnSpc>
                <a:spcPct val="115000"/>
              </a:lnSpc>
              <a:spcBef>
                <a:spcPts val="1600"/>
              </a:spcBef>
              <a:spcAft>
                <a:spcPts val="0"/>
              </a:spcAft>
              <a:buClr>
                <a:schemeClr val="dk1"/>
              </a:buClr>
              <a:buSzPts val="1800"/>
              <a:buNone/>
              <a:defRPr>
                <a:solidFill>
                  <a:schemeClr val="dk1"/>
                </a:solidFill>
              </a:defRPr>
            </a:lvl2pPr>
            <a:lvl3pPr lvl="2" algn="l" rtl="0">
              <a:lnSpc>
                <a:spcPct val="115000"/>
              </a:lnSpc>
              <a:spcBef>
                <a:spcPts val="1600"/>
              </a:spcBef>
              <a:spcAft>
                <a:spcPts val="0"/>
              </a:spcAft>
              <a:buClr>
                <a:schemeClr val="dk1"/>
              </a:buClr>
              <a:buSzPts val="1600"/>
              <a:buNone/>
              <a:defRPr>
                <a:solidFill>
                  <a:schemeClr val="dk1"/>
                </a:solidFill>
              </a:defRPr>
            </a:lvl3pPr>
            <a:lvl4pPr lvl="3" algn="l" rtl="0">
              <a:lnSpc>
                <a:spcPct val="115000"/>
              </a:lnSpc>
              <a:spcBef>
                <a:spcPts val="1600"/>
              </a:spcBef>
              <a:spcAft>
                <a:spcPts val="0"/>
              </a:spcAft>
              <a:buClr>
                <a:schemeClr val="dk1"/>
              </a:buClr>
              <a:buSzPts val="1300"/>
              <a:buNone/>
              <a:defRPr>
                <a:solidFill>
                  <a:schemeClr val="dk1"/>
                </a:solidFill>
              </a:defRPr>
            </a:lvl4pPr>
            <a:lvl5pPr lvl="4" algn="l" rtl="0">
              <a:lnSpc>
                <a:spcPct val="115000"/>
              </a:lnSpc>
              <a:spcBef>
                <a:spcPts val="1600"/>
              </a:spcBef>
              <a:spcAft>
                <a:spcPts val="0"/>
              </a:spcAft>
              <a:buClr>
                <a:schemeClr val="dk1"/>
              </a:buClr>
              <a:buSzPts val="1000"/>
              <a:buNone/>
              <a:defRPr>
                <a:solidFill>
                  <a:schemeClr val="dk1"/>
                </a:solidFill>
              </a:defRPr>
            </a:lvl5pPr>
            <a:lvl6pPr lvl="5" algn="l" rtl="0">
              <a:lnSpc>
                <a:spcPct val="115000"/>
              </a:lnSpc>
              <a:spcBef>
                <a:spcPts val="1600"/>
              </a:spcBef>
              <a:spcAft>
                <a:spcPts val="0"/>
              </a:spcAft>
              <a:buClr>
                <a:schemeClr val="dk1"/>
              </a:buClr>
              <a:buSzPts val="800"/>
              <a:buNone/>
              <a:defRPr>
                <a:solidFill>
                  <a:schemeClr val="dk1"/>
                </a:solidFill>
              </a:defRPr>
            </a:lvl6pPr>
            <a:lvl7pPr lvl="6" algn="l" rtl="0">
              <a:lnSpc>
                <a:spcPct val="115000"/>
              </a:lnSpc>
              <a:spcBef>
                <a:spcPts val="1600"/>
              </a:spcBef>
              <a:spcAft>
                <a:spcPts val="0"/>
              </a:spcAft>
              <a:buClr>
                <a:schemeClr val="dk1"/>
              </a:buClr>
              <a:buSzPts val="800"/>
              <a:buNone/>
              <a:defRPr>
                <a:solidFill>
                  <a:schemeClr val="dk1"/>
                </a:solidFill>
              </a:defRPr>
            </a:lvl7pPr>
            <a:lvl8pPr lvl="7" algn="l" rtl="0">
              <a:lnSpc>
                <a:spcPct val="115000"/>
              </a:lnSpc>
              <a:spcBef>
                <a:spcPts val="1600"/>
              </a:spcBef>
              <a:spcAft>
                <a:spcPts val="0"/>
              </a:spcAft>
              <a:buClr>
                <a:schemeClr val="dk1"/>
              </a:buClr>
              <a:buSzPts val="800"/>
              <a:buNone/>
              <a:defRPr>
                <a:solidFill>
                  <a:schemeClr val="dk1"/>
                </a:solidFill>
              </a:defRPr>
            </a:lvl8pPr>
            <a:lvl9pPr lvl="8" algn="l" rtl="0">
              <a:lnSpc>
                <a:spcPct val="115000"/>
              </a:lnSpc>
              <a:spcBef>
                <a:spcPts val="1600"/>
              </a:spcBef>
              <a:spcAft>
                <a:spcPts val="1600"/>
              </a:spcAft>
              <a:buClr>
                <a:schemeClr val="dk1"/>
              </a:buClr>
              <a:buSzPts val="800"/>
              <a:buNone/>
              <a:defRPr>
                <a:solidFill>
                  <a:schemeClr val="dk1"/>
                </a:solidFill>
              </a:defRPr>
            </a:lvl9pPr>
          </a:lstStyle>
          <a:p>
            <a:endParaRPr/>
          </a:p>
        </p:txBody>
      </p:sp>
      <p:pic>
        <p:nvPicPr>
          <p:cNvPr id="66" name="Google Shape;66;p10"/>
          <p:cNvPicPr preferRelativeResize="0"/>
          <p:nvPr/>
        </p:nvPicPr>
        <p:blipFill rotWithShape="1">
          <a:blip r:embed="rId3">
            <a:alphaModFix/>
          </a:blip>
          <a:srcRect/>
          <a:stretch/>
        </p:blipFill>
        <p:spPr>
          <a:xfrm>
            <a:off x="8508125" y="4405475"/>
            <a:ext cx="414509" cy="414514"/>
          </a:xfrm>
          <a:prstGeom prst="rect">
            <a:avLst/>
          </a:prstGeom>
          <a:noFill/>
          <a:ln>
            <a:noFill/>
          </a:ln>
        </p:spPr>
      </p:pic>
      <p:pic>
        <p:nvPicPr>
          <p:cNvPr id="67" name="Google Shape;67;p10"/>
          <p:cNvPicPr preferRelativeResize="0"/>
          <p:nvPr/>
        </p:nvPicPr>
        <p:blipFill rotWithShape="1">
          <a:blip r:embed="rId4">
            <a:alphaModFix/>
          </a:blip>
          <a:srcRect/>
          <a:stretch/>
        </p:blipFill>
        <p:spPr>
          <a:xfrm>
            <a:off x="8191675" y="4514449"/>
            <a:ext cx="785021" cy="785026"/>
          </a:xfrm>
          <a:prstGeom prst="rect">
            <a:avLst/>
          </a:prstGeom>
          <a:noFill/>
          <a:ln>
            <a:noFill/>
          </a:ln>
        </p:spPr>
      </p:pic>
      <p:pic>
        <p:nvPicPr>
          <p:cNvPr id="68" name="Google Shape;68;p10"/>
          <p:cNvPicPr preferRelativeResize="0"/>
          <p:nvPr/>
        </p:nvPicPr>
        <p:blipFill rotWithShape="1">
          <a:blip r:embed="rId5">
            <a:alphaModFix/>
          </a:blip>
          <a:srcRect/>
          <a:stretch/>
        </p:blipFill>
        <p:spPr>
          <a:xfrm>
            <a:off x="8663041" y="4943591"/>
            <a:ext cx="325186" cy="325186"/>
          </a:xfrm>
          <a:prstGeom prst="rect">
            <a:avLst/>
          </a:prstGeom>
          <a:noFill/>
          <a:ln>
            <a:noFill/>
          </a:ln>
        </p:spPr>
      </p:pic>
      <p:sp>
        <p:nvSpPr>
          <p:cNvPr id="69" name="Google Shape;69;p10"/>
          <p:cNvSpPr txBox="1">
            <a:spLocks noGrp="1"/>
          </p:cNvSpPr>
          <p:nvPr>
            <p:ph type="title"/>
          </p:nvPr>
        </p:nvSpPr>
        <p:spPr>
          <a:xfrm>
            <a:off x="606225" y="385025"/>
            <a:ext cx="8382000" cy="6261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3600"/>
              <a:buNone/>
              <a:defRPr sz="36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0" name="Google Shape;70;p10"/>
          <p:cNvSpPr/>
          <p:nvPr/>
        </p:nvSpPr>
        <p:spPr>
          <a:xfrm>
            <a:off x="380998" y="1079775"/>
            <a:ext cx="1702407" cy="1809639"/>
          </a:xfrm>
          <a:custGeom>
            <a:avLst/>
            <a:gdLst/>
            <a:ahLst/>
            <a:cxnLst/>
            <a:rect l="l" t="t" r="r" b="b"/>
            <a:pathLst>
              <a:path w="310942" h="310801" extrusionOk="0">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71" name="Google Shape;71;p10"/>
          <p:cNvSpPr/>
          <p:nvPr/>
        </p:nvSpPr>
        <p:spPr>
          <a:xfrm>
            <a:off x="267950" y="3262351"/>
            <a:ext cx="822442" cy="874128"/>
          </a:xfrm>
          <a:custGeom>
            <a:avLst/>
            <a:gdLst/>
            <a:ahLst/>
            <a:cxnLst/>
            <a:rect l="l" t="t" r="r" b="b"/>
            <a:pathLst>
              <a:path w="310942" h="310801" extrusionOk="0">
                <a:moveTo>
                  <a:pt x="48578" y="0"/>
                </a:moveTo>
                <a:lnTo>
                  <a:pt x="204216" y="0"/>
                </a:lnTo>
                <a:lnTo>
                  <a:pt x="310942" y="145691"/>
                </a:lnTo>
                <a:lnTo>
                  <a:pt x="155448" y="310801"/>
                </a:lnTo>
                <a:lnTo>
                  <a:pt x="0" y="310801"/>
                </a:lnTo>
                <a:lnTo>
                  <a:pt x="155448" y="145637"/>
                </a:lnTo>
                <a:close/>
              </a:path>
            </a:pathLst>
          </a:custGeom>
          <a:solidFill>
            <a:srgbClr val="E31933"/>
          </a:solidFill>
          <a:ln>
            <a:noFill/>
          </a:ln>
        </p:spPr>
      </p:sp>
      <p:sp>
        <p:nvSpPr>
          <p:cNvPr id="72" name="Google Shape;72;p10"/>
          <p:cNvSpPr/>
          <p:nvPr/>
        </p:nvSpPr>
        <p:spPr>
          <a:xfrm>
            <a:off x="4367573" y="1079775"/>
            <a:ext cx="1702407" cy="1809639"/>
          </a:xfrm>
          <a:custGeom>
            <a:avLst/>
            <a:gdLst/>
            <a:ahLst/>
            <a:cxnLst/>
            <a:rect l="l" t="t" r="r" b="b"/>
            <a:pathLst>
              <a:path w="310942" h="310801" extrusionOk="0">
                <a:moveTo>
                  <a:pt x="48578" y="0"/>
                </a:moveTo>
                <a:lnTo>
                  <a:pt x="204216" y="0"/>
                </a:lnTo>
                <a:lnTo>
                  <a:pt x="310942" y="145691"/>
                </a:lnTo>
                <a:lnTo>
                  <a:pt x="155448" y="310801"/>
                </a:lnTo>
                <a:lnTo>
                  <a:pt x="0" y="310801"/>
                </a:lnTo>
                <a:lnTo>
                  <a:pt x="155448" y="145637"/>
                </a:lnTo>
                <a:close/>
              </a:path>
            </a:pathLst>
          </a:custGeom>
          <a:solidFill>
            <a:schemeClr val="accent1"/>
          </a:solidFill>
          <a:ln>
            <a:noFill/>
          </a:ln>
        </p:spPr>
      </p:sp>
      <p:sp>
        <p:nvSpPr>
          <p:cNvPr id="73" name="Google Shape;73;p10"/>
          <p:cNvSpPr txBox="1">
            <a:spLocks noGrp="1"/>
          </p:cNvSpPr>
          <p:nvPr>
            <p:ph type="subTitle" idx="2"/>
          </p:nvPr>
        </p:nvSpPr>
        <p:spPr>
          <a:xfrm>
            <a:off x="1746200" y="2630350"/>
            <a:ext cx="2571300" cy="258900"/>
          </a:xfrm>
          <a:prstGeom prst="rect">
            <a:avLst/>
          </a:prstGeom>
        </p:spPr>
        <p:txBody>
          <a:bodyPr spcFirstLastPara="1" wrap="square" lIns="0" tIns="0" rIns="0" bIns="0" anchor="t" anchorCtr="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a:endParaRPr/>
          </a:p>
        </p:txBody>
      </p:sp>
      <p:sp>
        <p:nvSpPr>
          <p:cNvPr id="74" name="Google Shape;74;p10"/>
          <p:cNvSpPr/>
          <p:nvPr/>
        </p:nvSpPr>
        <p:spPr>
          <a:xfrm>
            <a:off x="3164125" y="3262351"/>
            <a:ext cx="822442" cy="874128"/>
          </a:xfrm>
          <a:custGeom>
            <a:avLst/>
            <a:gdLst/>
            <a:ahLst/>
            <a:cxnLst/>
            <a:rect l="l" t="t" r="r" b="b"/>
            <a:pathLst>
              <a:path w="310942" h="310801" extrusionOk="0">
                <a:moveTo>
                  <a:pt x="48578" y="0"/>
                </a:moveTo>
                <a:lnTo>
                  <a:pt x="204216" y="0"/>
                </a:lnTo>
                <a:lnTo>
                  <a:pt x="310942" y="145691"/>
                </a:lnTo>
                <a:lnTo>
                  <a:pt x="155448" y="310801"/>
                </a:lnTo>
                <a:lnTo>
                  <a:pt x="0" y="310801"/>
                </a:lnTo>
                <a:lnTo>
                  <a:pt x="155448" y="145637"/>
                </a:lnTo>
                <a:close/>
              </a:path>
            </a:pathLst>
          </a:custGeom>
          <a:solidFill>
            <a:srgbClr val="B7B7B7"/>
          </a:solidFill>
          <a:ln>
            <a:noFill/>
          </a:ln>
        </p:spPr>
      </p:sp>
      <p:sp>
        <p:nvSpPr>
          <p:cNvPr id="75" name="Google Shape;75;p10"/>
          <p:cNvSpPr/>
          <p:nvPr/>
        </p:nvSpPr>
        <p:spPr>
          <a:xfrm>
            <a:off x="6019800" y="3262351"/>
            <a:ext cx="822442" cy="874128"/>
          </a:xfrm>
          <a:custGeom>
            <a:avLst/>
            <a:gdLst/>
            <a:ahLst/>
            <a:cxnLst/>
            <a:rect l="l" t="t" r="r" b="b"/>
            <a:pathLst>
              <a:path w="310942" h="310801" extrusionOk="0">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76" name="Google Shape;76;p10"/>
          <p:cNvSpPr txBox="1">
            <a:spLocks noGrp="1"/>
          </p:cNvSpPr>
          <p:nvPr>
            <p:ph type="title" idx="3" hasCustomPrompt="1"/>
          </p:nvPr>
        </p:nvSpPr>
        <p:spPr>
          <a:xfrm>
            <a:off x="1746201" y="1121300"/>
            <a:ext cx="3254400" cy="1538400"/>
          </a:xfrm>
          <a:prstGeom prst="rect">
            <a:avLst/>
          </a:prstGeom>
        </p:spPr>
        <p:txBody>
          <a:bodyPr spcFirstLastPara="1" wrap="square" lIns="0" tIns="0" rIns="0" bIns="0" anchor="ctr" anchorCtr="0">
            <a:noAutofit/>
          </a:bodyPr>
          <a:lstStyle>
            <a:lvl1pPr lvl="0" rtl="0">
              <a:spcBef>
                <a:spcPts val="0"/>
              </a:spcBef>
              <a:spcAft>
                <a:spcPts val="0"/>
              </a:spcAft>
              <a:buSzPts val="13000"/>
              <a:buFont typeface="Source Sans Pro"/>
              <a:buNone/>
              <a:defRPr sz="13000" b="0">
                <a:latin typeface="Source Sans Pro"/>
                <a:ea typeface="Source Sans Pro"/>
                <a:cs typeface="Source Sans Pro"/>
                <a:sym typeface="Source Sans Pr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7" name="Google Shape;77;p10"/>
          <p:cNvSpPr txBox="1">
            <a:spLocks noGrp="1"/>
          </p:cNvSpPr>
          <p:nvPr>
            <p:ph type="subTitle" idx="4"/>
          </p:nvPr>
        </p:nvSpPr>
        <p:spPr>
          <a:xfrm>
            <a:off x="5732775" y="2630350"/>
            <a:ext cx="2571300" cy="258900"/>
          </a:xfrm>
          <a:prstGeom prst="rect">
            <a:avLst/>
          </a:prstGeom>
        </p:spPr>
        <p:txBody>
          <a:bodyPr spcFirstLastPara="1" wrap="square" lIns="0" tIns="0" rIns="0" bIns="0" anchor="t" anchorCtr="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a:endParaRPr/>
          </a:p>
        </p:txBody>
      </p:sp>
      <p:sp>
        <p:nvSpPr>
          <p:cNvPr id="78" name="Google Shape;78;p10"/>
          <p:cNvSpPr txBox="1">
            <a:spLocks noGrp="1"/>
          </p:cNvSpPr>
          <p:nvPr>
            <p:ph type="title" idx="5" hasCustomPrompt="1"/>
          </p:nvPr>
        </p:nvSpPr>
        <p:spPr>
          <a:xfrm>
            <a:off x="5732776" y="1121300"/>
            <a:ext cx="3254400" cy="1538400"/>
          </a:xfrm>
          <a:prstGeom prst="rect">
            <a:avLst/>
          </a:prstGeom>
        </p:spPr>
        <p:txBody>
          <a:bodyPr spcFirstLastPara="1" wrap="square" lIns="0" tIns="0" rIns="0" bIns="0" anchor="ctr" anchorCtr="0">
            <a:noAutofit/>
          </a:bodyPr>
          <a:lstStyle>
            <a:lvl1pPr lvl="0" rtl="0">
              <a:spcBef>
                <a:spcPts val="0"/>
              </a:spcBef>
              <a:spcAft>
                <a:spcPts val="0"/>
              </a:spcAft>
              <a:buSzPts val="13000"/>
              <a:buFont typeface="Source Sans Pro"/>
              <a:buNone/>
              <a:defRPr sz="13000" b="0">
                <a:latin typeface="Source Sans Pro"/>
                <a:ea typeface="Source Sans Pro"/>
                <a:cs typeface="Source Sans Pro"/>
                <a:sym typeface="Source Sans Pr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9" name="Google Shape;79;p10"/>
          <p:cNvSpPr txBox="1">
            <a:spLocks noGrp="1"/>
          </p:cNvSpPr>
          <p:nvPr>
            <p:ph type="subTitle" idx="6"/>
          </p:nvPr>
        </p:nvSpPr>
        <p:spPr>
          <a:xfrm>
            <a:off x="1173561" y="3971981"/>
            <a:ext cx="2571300" cy="258900"/>
          </a:xfrm>
          <a:prstGeom prst="rect">
            <a:avLst/>
          </a:prstGeom>
        </p:spPr>
        <p:txBody>
          <a:bodyPr spcFirstLastPara="1" wrap="square" lIns="0" tIns="0" rIns="0" bIns="0" anchor="t" anchorCtr="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a:endParaRPr/>
          </a:p>
        </p:txBody>
      </p:sp>
      <p:sp>
        <p:nvSpPr>
          <p:cNvPr id="80" name="Google Shape;80;p10"/>
          <p:cNvSpPr txBox="1">
            <a:spLocks noGrp="1"/>
          </p:cNvSpPr>
          <p:nvPr>
            <p:ph type="title" idx="7" hasCustomPrompt="1"/>
          </p:nvPr>
        </p:nvSpPr>
        <p:spPr>
          <a:xfrm>
            <a:off x="1165869" y="3134019"/>
            <a:ext cx="1810500" cy="823500"/>
          </a:xfrm>
          <a:prstGeom prst="rect">
            <a:avLst/>
          </a:prstGeom>
        </p:spPr>
        <p:txBody>
          <a:bodyPr spcFirstLastPara="1" wrap="square" lIns="0" tIns="0" rIns="0" bIns="0" anchor="ctr" anchorCtr="0">
            <a:noAutofit/>
          </a:bodyPr>
          <a:lstStyle>
            <a:lvl1pPr lvl="0" rtl="0">
              <a:spcBef>
                <a:spcPts val="0"/>
              </a:spcBef>
              <a:spcAft>
                <a:spcPts val="0"/>
              </a:spcAft>
              <a:buSzPts val="7200"/>
              <a:buFont typeface="Source Sans Pro"/>
              <a:buNone/>
              <a:defRPr sz="7200" b="0">
                <a:latin typeface="Source Sans Pro"/>
                <a:ea typeface="Source Sans Pro"/>
                <a:cs typeface="Source Sans Pro"/>
                <a:sym typeface="Source Sans Pr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81" name="Google Shape;81;p10"/>
          <p:cNvSpPr txBox="1">
            <a:spLocks noGrp="1"/>
          </p:cNvSpPr>
          <p:nvPr>
            <p:ph type="subTitle" idx="8"/>
          </p:nvPr>
        </p:nvSpPr>
        <p:spPr>
          <a:xfrm>
            <a:off x="4069736" y="3971981"/>
            <a:ext cx="2571300" cy="258900"/>
          </a:xfrm>
          <a:prstGeom prst="rect">
            <a:avLst/>
          </a:prstGeom>
        </p:spPr>
        <p:txBody>
          <a:bodyPr spcFirstLastPara="1" wrap="square" lIns="0" tIns="0" rIns="0" bIns="0" anchor="t" anchorCtr="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a:endParaRPr/>
          </a:p>
        </p:txBody>
      </p:sp>
      <p:sp>
        <p:nvSpPr>
          <p:cNvPr id="82" name="Google Shape;82;p10"/>
          <p:cNvSpPr txBox="1">
            <a:spLocks noGrp="1"/>
          </p:cNvSpPr>
          <p:nvPr>
            <p:ph type="title" idx="9" hasCustomPrompt="1"/>
          </p:nvPr>
        </p:nvSpPr>
        <p:spPr>
          <a:xfrm>
            <a:off x="4062044" y="3134019"/>
            <a:ext cx="1810500" cy="823500"/>
          </a:xfrm>
          <a:prstGeom prst="rect">
            <a:avLst/>
          </a:prstGeom>
        </p:spPr>
        <p:txBody>
          <a:bodyPr spcFirstLastPara="1" wrap="square" lIns="0" tIns="0" rIns="0" bIns="0" anchor="ctr" anchorCtr="0">
            <a:noAutofit/>
          </a:bodyPr>
          <a:lstStyle>
            <a:lvl1pPr lvl="0" rtl="0">
              <a:spcBef>
                <a:spcPts val="0"/>
              </a:spcBef>
              <a:spcAft>
                <a:spcPts val="0"/>
              </a:spcAft>
              <a:buSzPts val="7200"/>
              <a:buFont typeface="Source Sans Pro"/>
              <a:buNone/>
              <a:defRPr sz="7200" b="0">
                <a:latin typeface="Source Sans Pro"/>
                <a:ea typeface="Source Sans Pro"/>
                <a:cs typeface="Source Sans Pro"/>
                <a:sym typeface="Source Sans Pr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83" name="Google Shape;83;p10"/>
          <p:cNvSpPr txBox="1">
            <a:spLocks noGrp="1"/>
          </p:cNvSpPr>
          <p:nvPr>
            <p:ph type="subTitle" idx="13"/>
          </p:nvPr>
        </p:nvSpPr>
        <p:spPr>
          <a:xfrm>
            <a:off x="6925411" y="3971981"/>
            <a:ext cx="2571300" cy="258900"/>
          </a:xfrm>
          <a:prstGeom prst="rect">
            <a:avLst/>
          </a:prstGeom>
        </p:spPr>
        <p:txBody>
          <a:bodyPr spcFirstLastPara="1" wrap="square" lIns="0" tIns="0" rIns="0" bIns="0" anchor="t" anchorCtr="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a:endParaRPr/>
          </a:p>
        </p:txBody>
      </p:sp>
      <p:sp>
        <p:nvSpPr>
          <p:cNvPr id="84" name="Google Shape;84;p10"/>
          <p:cNvSpPr txBox="1">
            <a:spLocks noGrp="1"/>
          </p:cNvSpPr>
          <p:nvPr>
            <p:ph type="title" idx="14" hasCustomPrompt="1"/>
          </p:nvPr>
        </p:nvSpPr>
        <p:spPr>
          <a:xfrm>
            <a:off x="6917719" y="3134019"/>
            <a:ext cx="1810500" cy="823500"/>
          </a:xfrm>
          <a:prstGeom prst="rect">
            <a:avLst/>
          </a:prstGeom>
        </p:spPr>
        <p:txBody>
          <a:bodyPr spcFirstLastPara="1" wrap="square" lIns="0" tIns="0" rIns="0" bIns="0" anchor="ctr" anchorCtr="0">
            <a:noAutofit/>
          </a:bodyPr>
          <a:lstStyle>
            <a:lvl1pPr lvl="0" rtl="0">
              <a:spcBef>
                <a:spcPts val="0"/>
              </a:spcBef>
              <a:spcAft>
                <a:spcPts val="0"/>
              </a:spcAft>
              <a:buSzPts val="7200"/>
              <a:buFont typeface="Source Sans Pro"/>
              <a:buNone/>
              <a:defRPr sz="7200" b="0">
                <a:latin typeface="Source Sans Pro"/>
                <a:ea typeface="Source Sans Pro"/>
                <a:cs typeface="Source Sans Pro"/>
                <a:sym typeface="Source Sans Pr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sic Blank" type="titleOnly">
  <p:cSld name="TITLE_ONLY">
    <p:spTree>
      <p:nvGrpSpPr>
        <p:cNvPr id="1" name="Shape 142"/>
        <p:cNvGrpSpPr/>
        <p:nvPr/>
      </p:nvGrpSpPr>
      <p:grpSpPr>
        <a:xfrm>
          <a:off x="0" y="0"/>
          <a:ext cx="0" cy="0"/>
          <a:chOff x="0" y="0"/>
          <a:chExt cx="0" cy="0"/>
        </a:xfrm>
      </p:grpSpPr>
      <p:sp>
        <p:nvSpPr>
          <p:cNvPr id="143" name="Google Shape;143;p15"/>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SzPts val="1300"/>
              <a:buNone/>
            </a:pPr>
            <a:endParaRPr sz="1300" b="0"/>
          </a:p>
        </p:txBody>
      </p:sp>
      <p:pic>
        <p:nvPicPr>
          <p:cNvPr id="144" name="Google Shape;144;p15"/>
          <p:cNvPicPr preferRelativeResize="0"/>
          <p:nvPr/>
        </p:nvPicPr>
        <p:blipFill rotWithShape="1">
          <a:blip r:embed="rId2">
            <a:alphaModFix/>
          </a:blip>
          <a:srcRect/>
          <a:stretch/>
        </p:blipFill>
        <p:spPr>
          <a:xfrm>
            <a:off x="8508125" y="4405475"/>
            <a:ext cx="414509" cy="414514"/>
          </a:xfrm>
          <a:prstGeom prst="rect">
            <a:avLst/>
          </a:prstGeom>
          <a:noFill/>
          <a:ln>
            <a:noFill/>
          </a:ln>
        </p:spPr>
      </p:pic>
      <p:pic>
        <p:nvPicPr>
          <p:cNvPr id="145" name="Google Shape;145;p15"/>
          <p:cNvPicPr preferRelativeResize="0"/>
          <p:nvPr/>
        </p:nvPicPr>
        <p:blipFill rotWithShape="1">
          <a:blip r:embed="rId3">
            <a:alphaModFix/>
          </a:blip>
          <a:srcRect/>
          <a:stretch/>
        </p:blipFill>
        <p:spPr>
          <a:xfrm>
            <a:off x="8191675" y="4514449"/>
            <a:ext cx="785021" cy="785026"/>
          </a:xfrm>
          <a:prstGeom prst="rect">
            <a:avLst/>
          </a:prstGeom>
          <a:noFill/>
          <a:ln>
            <a:noFill/>
          </a:ln>
        </p:spPr>
      </p:pic>
      <p:pic>
        <p:nvPicPr>
          <p:cNvPr id="146" name="Google Shape;146;p15"/>
          <p:cNvPicPr preferRelativeResize="0"/>
          <p:nvPr/>
        </p:nvPicPr>
        <p:blipFill rotWithShape="1">
          <a:blip r:embed="rId4">
            <a:alphaModFix/>
          </a:blip>
          <a:srcRect/>
          <a:stretch/>
        </p:blipFill>
        <p:spPr>
          <a:xfrm>
            <a:off x="8663041" y="4943591"/>
            <a:ext cx="325186" cy="32518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ITLE_2">
    <p:spTree>
      <p:nvGrpSpPr>
        <p:cNvPr id="1" name="Shape 153"/>
        <p:cNvGrpSpPr/>
        <p:nvPr/>
      </p:nvGrpSpPr>
      <p:grpSpPr>
        <a:xfrm>
          <a:off x="0" y="0"/>
          <a:ext cx="0" cy="0"/>
          <a:chOff x="0" y="0"/>
          <a:chExt cx="0" cy="0"/>
        </a:xfrm>
      </p:grpSpPr>
      <p:sp>
        <p:nvSpPr>
          <p:cNvPr id="154" name="Google Shape;154;p18"/>
          <p:cNvSpPr txBox="1">
            <a:spLocks noGrp="1"/>
          </p:cNvSpPr>
          <p:nvPr>
            <p:ph type="ctrTitle"/>
          </p:nvPr>
        </p:nvSpPr>
        <p:spPr>
          <a:xfrm>
            <a:off x="2093850" y="859575"/>
            <a:ext cx="4956300" cy="1719000"/>
          </a:xfrm>
          <a:prstGeom prst="rect">
            <a:avLst/>
          </a:prstGeom>
          <a:noFill/>
          <a:ln>
            <a:noFill/>
          </a:ln>
        </p:spPr>
        <p:txBody>
          <a:bodyPr spcFirstLastPara="1" wrap="square" lIns="0" tIns="0" rIns="0" bIns="0" anchor="ctr" anchorCtr="0">
            <a:noAutofit/>
          </a:bodyPr>
          <a:lstStyle>
            <a:lvl1pPr lvl="0" algn="ctr">
              <a:lnSpc>
                <a:spcPct val="80000"/>
              </a:lnSpc>
              <a:spcBef>
                <a:spcPts val="0"/>
              </a:spcBef>
              <a:spcAft>
                <a:spcPts val="0"/>
              </a:spcAft>
              <a:buSzPts val="5500"/>
              <a:buNone/>
              <a:defRPr sz="55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55" name="Google Shape;155;p18"/>
          <p:cNvSpPr txBox="1"/>
          <p:nvPr/>
        </p:nvSpPr>
        <p:spPr>
          <a:xfrm>
            <a:off x="761975" y="3423775"/>
            <a:ext cx="3807600" cy="84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1" u="none" strike="noStrike" cap="none">
              <a:solidFill>
                <a:schemeClr val="lt1"/>
              </a:solidFill>
              <a:latin typeface="Source Sans Pro"/>
              <a:ea typeface="Source Sans Pro"/>
              <a:cs typeface="Source Sans Pro"/>
              <a:sym typeface="Source Sans Pro"/>
            </a:endParaRPr>
          </a:p>
        </p:txBody>
      </p:sp>
      <p:pic>
        <p:nvPicPr>
          <p:cNvPr id="156" name="Google Shape;156;p18"/>
          <p:cNvPicPr preferRelativeResize="0"/>
          <p:nvPr/>
        </p:nvPicPr>
        <p:blipFill rotWithShape="1">
          <a:blip r:embed="rId2">
            <a:alphaModFix/>
          </a:blip>
          <a:srcRect/>
          <a:stretch/>
        </p:blipFill>
        <p:spPr>
          <a:xfrm>
            <a:off x="3157188" y="4400095"/>
            <a:ext cx="2829624" cy="332975"/>
          </a:xfrm>
          <a:prstGeom prst="rect">
            <a:avLst/>
          </a:prstGeom>
          <a:noFill/>
          <a:ln>
            <a:noFill/>
          </a:ln>
        </p:spPr>
      </p:pic>
      <p:pic>
        <p:nvPicPr>
          <p:cNvPr id="157" name="Google Shape;157;p18"/>
          <p:cNvPicPr preferRelativeResize="0"/>
          <p:nvPr/>
        </p:nvPicPr>
        <p:blipFill rotWithShape="1">
          <a:blip r:embed="rId3">
            <a:alphaModFix/>
          </a:blip>
          <a:srcRect t="19112"/>
          <a:stretch/>
        </p:blipFill>
        <p:spPr>
          <a:xfrm>
            <a:off x="-1530325" y="3251200"/>
            <a:ext cx="12103050" cy="683575"/>
          </a:xfrm>
          <a:prstGeom prst="rect">
            <a:avLst/>
          </a:prstGeom>
          <a:noFill/>
          <a:ln>
            <a:noFill/>
          </a:ln>
        </p:spPr>
      </p:pic>
      <p:sp>
        <p:nvSpPr>
          <p:cNvPr id="158" name="Google Shape;158;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1">
  <p:cSld name="SECTION_HEADER_1_1_1">
    <p:bg>
      <p:bgPr>
        <a:solidFill>
          <a:schemeClr val="lt1"/>
        </a:solidFill>
        <a:effectLst/>
      </p:bgPr>
    </p:bg>
    <p:spTree>
      <p:nvGrpSpPr>
        <p:cNvPr id="1" name="Shape 159"/>
        <p:cNvGrpSpPr/>
        <p:nvPr/>
      </p:nvGrpSpPr>
      <p:grpSpPr>
        <a:xfrm>
          <a:off x="0" y="0"/>
          <a:ext cx="0" cy="0"/>
          <a:chOff x="0" y="0"/>
          <a:chExt cx="0" cy="0"/>
        </a:xfrm>
      </p:grpSpPr>
      <p:sp>
        <p:nvSpPr>
          <p:cNvPr id="160" name="Google Shape;160;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19"/>
          <p:cNvSpPr/>
          <p:nvPr/>
        </p:nvSpPr>
        <p:spPr>
          <a:xfrm>
            <a:off x="1650" y="0"/>
            <a:ext cx="9144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9"/>
          <p:cNvSpPr txBox="1">
            <a:spLocks noGrp="1"/>
          </p:cNvSpPr>
          <p:nvPr>
            <p:ph type="title"/>
          </p:nvPr>
        </p:nvSpPr>
        <p:spPr>
          <a:xfrm>
            <a:off x="761975" y="0"/>
            <a:ext cx="7623000" cy="51435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rgbClr val="000000"/>
              </a:buClr>
              <a:buSzPts val="6800"/>
              <a:buNone/>
              <a:defRPr sz="6800">
                <a:solidFill>
                  <a:srgbClr val="000000"/>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2">
  <p:cSld name="CUSTOM_3">
    <p:spTree>
      <p:nvGrpSpPr>
        <p:cNvPr id="1" name="Shape 163"/>
        <p:cNvGrpSpPr/>
        <p:nvPr/>
      </p:nvGrpSpPr>
      <p:grpSpPr>
        <a:xfrm>
          <a:off x="0" y="0"/>
          <a:ext cx="0" cy="0"/>
          <a:chOff x="0" y="0"/>
          <a:chExt cx="0" cy="0"/>
        </a:xfrm>
      </p:grpSpPr>
      <p:sp>
        <p:nvSpPr>
          <p:cNvPr id="164" name="Google Shape;164;p20"/>
          <p:cNvSpPr/>
          <p:nvPr/>
        </p:nvSpPr>
        <p:spPr>
          <a:xfrm>
            <a:off x="1650" y="0"/>
            <a:ext cx="91440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0"/>
          <p:cNvSpPr txBox="1">
            <a:spLocks noGrp="1"/>
          </p:cNvSpPr>
          <p:nvPr>
            <p:ph type="title"/>
          </p:nvPr>
        </p:nvSpPr>
        <p:spPr>
          <a:xfrm>
            <a:off x="761975" y="0"/>
            <a:ext cx="7623000" cy="51435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rgbClr val="FFFFFF"/>
              </a:buClr>
              <a:buSzPts val="6800"/>
              <a:buNone/>
              <a:defRPr sz="6800">
                <a:solidFill>
                  <a:srgbClr val="FFFFFF"/>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61975" y="0"/>
            <a:ext cx="7623000" cy="8595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3400"/>
              <a:buFont typeface="Source Sans Pro"/>
              <a:buNone/>
              <a:defRPr sz="3400" b="1"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761975" y="1719075"/>
            <a:ext cx="7623000" cy="25785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0"/>
              </a:spcBef>
              <a:spcAft>
                <a:spcPts val="0"/>
              </a:spcAft>
              <a:buClr>
                <a:schemeClr val="dk2"/>
              </a:buClr>
              <a:buSzPts val="2400"/>
              <a:buFont typeface="Source Sans Pro"/>
              <a:buChar char="●"/>
              <a:defRPr sz="2400" b="0" i="0" u="none" strike="noStrike" cap="none">
                <a:solidFill>
                  <a:schemeClr val="dk2"/>
                </a:solidFill>
                <a:latin typeface="Source Sans Pro"/>
                <a:ea typeface="Source Sans Pro"/>
                <a:cs typeface="Source Sans Pro"/>
                <a:sym typeface="Source Sans Pro"/>
              </a:defRPr>
            </a:lvl1pPr>
            <a:lvl2pPr marL="914400" marR="0" lvl="1" indent="-342900" algn="l" rtl="0">
              <a:lnSpc>
                <a:spcPct val="115000"/>
              </a:lnSpc>
              <a:spcBef>
                <a:spcPts val="1600"/>
              </a:spcBef>
              <a:spcAft>
                <a:spcPts val="0"/>
              </a:spcAft>
              <a:buClr>
                <a:schemeClr val="dk2"/>
              </a:buClr>
              <a:buSzPts val="1800"/>
              <a:buFont typeface="Source Sans Pro"/>
              <a:buChar char="○"/>
              <a:defRPr sz="1800" b="0" i="0" u="none" strike="noStrike" cap="none">
                <a:solidFill>
                  <a:schemeClr val="dk2"/>
                </a:solidFill>
                <a:latin typeface="Source Sans Pro"/>
                <a:ea typeface="Source Sans Pro"/>
                <a:cs typeface="Source Sans Pro"/>
                <a:sym typeface="Source Sans Pro"/>
              </a:defRPr>
            </a:lvl2pPr>
            <a:lvl3pPr marL="1371600" marR="0" lvl="2" indent="-330200" algn="l" rtl="0">
              <a:lnSpc>
                <a:spcPct val="115000"/>
              </a:lnSpc>
              <a:spcBef>
                <a:spcPts val="1600"/>
              </a:spcBef>
              <a:spcAft>
                <a:spcPts val="0"/>
              </a:spcAft>
              <a:buClr>
                <a:schemeClr val="dk2"/>
              </a:buClr>
              <a:buSzPts val="1600"/>
              <a:buFont typeface="Source Sans Pro"/>
              <a:buChar char="■"/>
              <a:defRPr sz="1600" b="0" i="0" u="none" strike="noStrike" cap="none">
                <a:solidFill>
                  <a:schemeClr val="dk2"/>
                </a:solidFill>
                <a:latin typeface="Source Sans Pro"/>
                <a:ea typeface="Source Sans Pro"/>
                <a:cs typeface="Source Sans Pro"/>
                <a:sym typeface="Source Sans Pro"/>
              </a:defRPr>
            </a:lvl3pPr>
            <a:lvl4pPr marL="1828800" marR="0" lvl="3" indent="-311150" algn="l" rtl="0">
              <a:lnSpc>
                <a:spcPct val="115000"/>
              </a:lnSpc>
              <a:spcBef>
                <a:spcPts val="1600"/>
              </a:spcBef>
              <a:spcAft>
                <a:spcPts val="0"/>
              </a:spcAft>
              <a:buClr>
                <a:schemeClr val="dk2"/>
              </a:buClr>
              <a:buSzPts val="1300"/>
              <a:buFont typeface="Source Sans Pro"/>
              <a:buChar char="●"/>
              <a:defRPr sz="1300" b="0" i="0" u="none" strike="noStrike" cap="none">
                <a:solidFill>
                  <a:schemeClr val="dk2"/>
                </a:solidFill>
                <a:latin typeface="Source Sans Pro"/>
                <a:ea typeface="Source Sans Pro"/>
                <a:cs typeface="Source Sans Pro"/>
                <a:sym typeface="Source Sans Pro"/>
              </a:defRPr>
            </a:lvl4pPr>
            <a:lvl5pPr marL="2286000" marR="0" lvl="4" indent="-292100" algn="l" rtl="0">
              <a:lnSpc>
                <a:spcPct val="115000"/>
              </a:lnSpc>
              <a:spcBef>
                <a:spcPts val="1600"/>
              </a:spcBef>
              <a:spcAft>
                <a:spcPts val="0"/>
              </a:spcAft>
              <a:buClr>
                <a:schemeClr val="dk2"/>
              </a:buClr>
              <a:buSzPts val="1000"/>
              <a:buFont typeface="Source Sans Pro"/>
              <a:buChar char="○"/>
              <a:defRPr sz="1000" b="0" i="0" u="none" strike="noStrike" cap="none">
                <a:solidFill>
                  <a:schemeClr val="dk2"/>
                </a:solidFill>
                <a:latin typeface="Source Sans Pro"/>
                <a:ea typeface="Source Sans Pro"/>
                <a:cs typeface="Source Sans Pro"/>
                <a:sym typeface="Source Sans Pro"/>
              </a:defRPr>
            </a:lvl5pPr>
            <a:lvl6pPr marL="2743200" marR="0" lvl="5" indent="-279400" algn="l" rtl="0">
              <a:lnSpc>
                <a:spcPct val="115000"/>
              </a:lnSpc>
              <a:spcBef>
                <a:spcPts val="1600"/>
              </a:spcBef>
              <a:spcAft>
                <a:spcPts val="0"/>
              </a:spcAft>
              <a:buClr>
                <a:schemeClr val="dk2"/>
              </a:buClr>
              <a:buSzPts val="800"/>
              <a:buFont typeface="Source Sans Pro"/>
              <a:buChar char="■"/>
              <a:defRPr sz="800" b="0" i="0" u="none" strike="noStrike" cap="none">
                <a:solidFill>
                  <a:schemeClr val="dk2"/>
                </a:solidFill>
                <a:latin typeface="Source Sans Pro"/>
                <a:ea typeface="Source Sans Pro"/>
                <a:cs typeface="Source Sans Pro"/>
                <a:sym typeface="Source Sans Pro"/>
              </a:defRPr>
            </a:lvl6pPr>
            <a:lvl7pPr marL="3200400" marR="0" lvl="6" indent="-279400" algn="l" rtl="0">
              <a:lnSpc>
                <a:spcPct val="115000"/>
              </a:lnSpc>
              <a:spcBef>
                <a:spcPts val="1600"/>
              </a:spcBef>
              <a:spcAft>
                <a:spcPts val="0"/>
              </a:spcAft>
              <a:buClr>
                <a:schemeClr val="dk2"/>
              </a:buClr>
              <a:buSzPts val="800"/>
              <a:buFont typeface="Source Sans Pro"/>
              <a:buChar char="●"/>
              <a:defRPr sz="800" b="0" i="0" u="none" strike="noStrike" cap="none">
                <a:solidFill>
                  <a:schemeClr val="dk2"/>
                </a:solidFill>
                <a:latin typeface="Source Sans Pro"/>
                <a:ea typeface="Source Sans Pro"/>
                <a:cs typeface="Source Sans Pro"/>
                <a:sym typeface="Source Sans Pro"/>
              </a:defRPr>
            </a:lvl7pPr>
            <a:lvl8pPr marL="3657600" marR="0" lvl="7" indent="-279400" algn="l" rtl="0">
              <a:lnSpc>
                <a:spcPct val="115000"/>
              </a:lnSpc>
              <a:spcBef>
                <a:spcPts val="1600"/>
              </a:spcBef>
              <a:spcAft>
                <a:spcPts val="0"/>
              </a:spcAft>
              <a:buClr>
                <a:schemeClr val="dk2"/>
              </a:buClr>
              <a:buSzPts val="800"/>
              <a:buFont typeface="Source Sans Pro"/>
              <a:buChar char="○"/>
              <a:defRPr sz="800" b="0" i="0" u="none" strike="noStrike" cap="none">
                <a:solidFill>
                  <a:schemeClr val="dk2"/>
                </a:solidFill>
                <a:latin typeface="Source Sans Pro"/>
                <a:ea typeface="Source Sans Pro"/>
                <a:cs typeface="Source Sans Pro"/>
                <a:sym typeface="Source Sans Pro"/>
              </a:defRPr>
            </a:lvl8pPr>
            <a:lvl9pPr marL="4114800" marR="0" lvl="8" indent="-279400" algn="l" rtl="0">
              <a:lnSpc>
                <a:spcPct val="115000"/>
              </a:lnSpc>
              <a:spcBef>
                <a:spcPts val="1600"/>
              </a:spcBef>
              <a:spcAft>
                <a:spcPts val="1600"/>
              </a:spcAft>
              <a:buClr>
                <a:schemeClr val="dk2"/>
              </a:buClr>
              <a:buSzPts val="800"/>
              <a:buFont typeface="Source Sans Pro"/>
              <a:buChar char="■"/>
              <a:defRPr sz="800" b="0" i="0" u="none" strike="noStrike" cap="none">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619997" y="4297674"/>
            <a:ext cx="765000" cy="859500"/>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 id="2147483661" r:id="rId6"/>
    <p:sldLayoutId id="2147483664" r:id="rId7"/>
    <p:sldLayoutId id="2147483665" r:id="rId8"/>
    <p:sldLayoutId id="2147483666" r:id="rId9"/>
    <p:sldLayoutId id="2147483667" r:id="rId10"/>
    <p:sldLayoutId id="2147483668" r:id="rId11"/>
    <p:sldLayoutId id="2147483669" r:id="rId12"/>
  </p:sldLayoutIdLst>
  <mc:AlternateContent xmlns:mc="http://schemas.openxmlformats.org/markup-compatibility/2006" xmlns:p14="http://schemas.microsoft.com/office/powerpoint/2010/main">
    <mc:Choice Requires="p14">
      <p:transition spd="slow" p14:dur="1100">
        <p:push dir="r"/>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960">
          <p15:clr>
            <a:srgbClr val="EA4335"/>
          </p15:clr>
        </p15:guide>
        <p15:guide id="3" pos="1920">
          <p15:clr>
            <a:srgbClr val="EA4335"/>
          </p15:clr>
        </p15:guide>
        <p15:guide id="4" pos="3840">
          <p15:clr>
            <a:srgbClr val="EA4335"/>
          </p15:clr>
        </p15:guide>
        <p15:guide id="5" pos="4800">
          <p15:clr>
            <a:srgbClr val="EA4335"/>
          </p15:clr>
        </p15:guide>
        <p15:guide id="6" orient="horz" pos="541">
          <p15:clr>
            <a:srgbClr val="EA4335"/>
          </p15:clr>
        </p15:guide>
        <p15:guide id="7" orient="horz" pos="1083">
          <p15:clr>
            <a:srgbClr val="EA4335"/>
          </p15:clr>
        </p15:guide>
        <p15:guide id="8" orient="horz" pos="1624">
          <p15:clr>
            <a:srgbClr val="EA4335"/>
          </p15:clr>
        </p15:guide>
        <p15:guide id="9" orient="horz" pos="2166">
          <p15:clr>
            <a:srgbClr val="EA4335"/>
          </p15:clr>
        </p15:guide>
        <p15:guide id="10" orient="horz" pos="2707">
          <p15:clr>
            <a:srgbClr val="EA4335"/>
          </p15:clr>
        </p15:guide>
        <p15:guide id="11" pos="480">
          <p15:clr>
            <a:srgbClr val="EA4335"/>
          </p15:clr>
        </p15:guide>
        <p15:guide id="12" pos="1440">
          <p15:clr>
            <a:srgbClr val="EA4335"/>
          </p15:clr>
        </p15:guide>
        <p15:guide id="13" pos="2408">
          <p15:clr>
            <a:srgbClr val="EA4335"/>
          </p15:clr>
        </p15:guide>
        <p15:guide id="14" pos="4320">
          <p15:clr>
            <a:srgbClr val="EA4335"/>
          </p15:clr>
        </p15:guide>
        <p15:guide id="15" pos="3358">
          <p15:clr>
            <a:srgbClr val="EA4335"/>
          </p15:clr>
        </p15:guide>
        <p15:guide id="16" pos="5282">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C_CFB90FC5.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1D_AB569F3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1F_DC00C85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21_DD1C3680.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24_99E968C4.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document/9969595"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www.sciencedirect.com/science/article/abs/pii/B9780080507552500440" TargetMode="External"/><Relationship Id="rId5" Type="http://schemas.openxmlformats.org/officeDocument/2006/relationships/hyperlink" Target="https://msl.cs.uiuc.edu/planning/bookbig.pdf" TargetMode="External"/><Relationship Id="rId4" Type="http://schemas.openxmlformats.org/officeDocument/2006/relationships/hyperlink" Target="https://www.sciencedirect.com/science/article/abs/pii/S095741741930032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10_0.xm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8/10/relationships/comments" Target="../comments/modernComment_117_1F23E17E.xml"/><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18_FEE58A40.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a:spLocks noGrp="1"/>
          </p:cNvSpPr>
          <p:nvPr>
            <p:ph type="ctrTitle"/>
          </p:nvPr>
        </p:nvSpPr>
        <p:spPr>
          <a:xfrm>
            <a:off x="353602" y="352804"/>
            <a:ext cx="2984330" cy="992400"/>
          </a:xfrm>
          <a:prstGeom prst="rect">
            <a:avLst/>
          </a:prstGeom>
          <a:noFill/>
          <a:ln>
            <a:noFill/>
          </a:ln>
        </p:spPr>
        <p:txBody>
          <a:bodyPr spcFirstLastPara="1" wrap="square" lIns="0" tIns="0" rIns="0" bIns="0" anchor="b" anchorCtr="0">
            <a:noAutofit/>
          </a:bodyPr>
          <a:lstStyle/>
          <a:p>
            <a:r>
              <a:rPr lang="en-US" b="1" dirty="0"/>
              <a:t>CAF-RRT</a:t>
            </a:r>
            <a:r>
              <a:rPr lang="en-US" b="1" baseline="30000" dirty="0"/>
              <a:t>*</a:t>
            </a:r>
            <a:endParaRPr lang="en-US" b="1" dirty="0"/>
          </a:p>
        </p:txBody>
      </p:sp>
      <p:sp>
        <p:nvSpPr>
          <p:cNvPr id="191" name="Google Shape;191;p24"/>
          <p:cNvSpPr txBox="1">
            <a:spLocks noGrp="1"/>
          </p:cNvSpPr>
          <p:nvPr>
            <p:ph type="subTitle" idx="2"/>
          </p:nvPr>
        </p:nvSpPr>
        <p:spPr>
          <a:xfrm>
            <a:off x="440291" y="1420362"/>
            <a:ext cx="4585192" cy="992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b="1" dirty="0"/>
              <a:t>A 2D Path Planning Algorithm Based on Circular Arc Fillet Method</a:t>
            </a:r>
            <a:endParaRPr dirty="0"/>
          </a:p>
        </p:txBody>
      </p:sp>
      <p:sp>
        <p:nvSpPr>
          <p:cNvPr id="192" name="Google Shape;192;p24"/>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068634E6-602C-74AE-47CF-79A471D6C266}"/>
              </a:ext>
            </a:extLst>
          </p:cNvPr>
          <p:cNvSpPr txBox="1"/>
          <p:nvPr/>
        </p:nvSpPr>
        <p:spPr>
          <a:xfrm>
            <a:off x="353602" y="2795239"/>
            <a:ext cx="3456878" cy="738664"/>
          </a:xfrm>
          <a:prstGeom prst="rect">
            <a:avLst/>
          </a:prstGeom>
          <a:noFill/>
        </p:spPr>
        <p:txBody>
          <a:bodyPr wrap="square" rtlCol="0">
            <a:spAutoFit/>
          </a:bodyPr>
          <a:lstStyle/>
          <a:p>
            <a:r>
              <a:rPr lang="en-US" dirty="0"/>
              <a:t>Jonathan L Crespo </a:t>
            </a:r>
          </a:p>
          <a:p>
            <a:r>
              <a:rPr lang="en-US" dirty="0"/>
              <a:t>Gaurav Upadhyay</a:t>
            </a:r>
          </a:p>
          <a:p>
            <a:r>
              <a:rPr lang="fi-FI" dirty="0"/>
              <a:t>Naga Kambhampati</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8"/>
          <p:cNvSpPr txBox="1">
            <a:spLocks noGrp="1"/>
          </p:cNvSpPr>
          <p:nvPr>
            <p:ph type="title"/>
          </p:nvPr>
        </p:nvSpPr>
        <p:spPr>
          <a:xfrm>
            <a:off x="606225" y="82077"/>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dirty="0"/>
              <a:t>Results</a:t>
            </a:r>
            <a:endParaRPr dirty="0"/>
          </a:p>
        </p:txBody>
      </p:sp>
      <p:sp>
        <p:nvSpPr>
          <p:cNvPr id="217" name="Google Shape;217;p28"/>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10</a:t>
            </a:fld>
            <a:endParaRPr/>
          </a:p>
        </p:txBody>
      </p:sp>
      <p:sp>
        <p:nvSpPr>
          <p:cNvPr id="218" name="Google Shape;218;p28"/>
          <p:cNvSpPr txBox="1">
            <a:spLocks noGrp="1"/>
          </p:cNvSpPr>
          <p:nvPr>
            <p:ph type="subTitle" idx="2"/>
          </p:nvPr>
        </p:nvSpPr>
        <p:spPr>
          <a:xfrm>
            <a:off x="554186" y="3995432"/>
            <a:ext cx="4586968" cy="344674"/>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1600"/>
              </a:spcAft>
              <a:buSzPts val="1200"/>
              <a:buNone/>
            </a:pPr>
            <a:r>
              <a:rPr lang="en-US" dirty="0">
                <a:solidFill>
                  <a:schemeClr val="dk1"/>
                </a:solidFill>
              </a:rPr>
              <a:t>Using further away locations </a:t>
            </a:r>
            <a:r>
              <a:rPr lang="en-US" dirty="0"/>
              <a:t>for</a:t>
            </a:r>
            <a:r>
              <a:rPr lang="en-US" dirty="0">
                <a:solidFill>
                  <a:schemeClr val="dk1"/>
                </a:solidFill>
              </a:rPr>
              <a:t> start and goal in the mazes*</a:t>
            </a:r>
            <a:endParaRPr dirty="0">
              <a:solidFill>
                <a:schemeClr val="dk1"/>
              </a:solidFill>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F2CB9CCA-C187-7E3A-1D72-1E88C4E033C5}"/>
                  </a:ext>
                </a:extLst>
              </p:cNvPr>
              <p:cNvGraphicFramePr>
                <a:graphicFrameLocks noGrp="1"/>
              </p:cNvGraphicFramePr>
              <p:nvPr>
                <p:extLst>
                  <p:ext uri="{D42A27DB-BD31-4B8C-83A1-F6EECF244321}">
                    <p14:modId xmlns:p14="http://schemas.microsoft.com/office/powerpoint/2010/main" val="1714116426"/>
                  </p:ext>
                </p:extLst>
              </p:nvPr>
            </p:nvGraphicFramePr>
            <p:xfrm>
              <a:off x="554186" y="618968"/>
              <a:ext cx="8382002" cy="3245298"/>
            </p:xfrm>
            <a:graphic>
              <a:graphicData uri="http://schemas.openxmlformats.org/drawingml/2006/table">
                <a:tbl>
                  <a:tblPr firstRow="1" bandRow="1">
                    <a:tableStyleId>{5C22544A-7EE6-4342-B048-85BDC9FD1C3A}</a:tableStyleId>
                  </a:tblPr>
                  <a:tblGrid>
                    <a:gridCol w="1197429">
                      <a:extLst>
                        <a:ext uri="{9D8B030D-6E8A-4147-A177-3AD203B41FA5}">
                          <a16:colId xmlns:a16="http://schemas.microsoft.com/office/drawing/2014/main" val="2492213787"/>
                        </a:ext>
                      </a:extLst>
                    </a:gridCol>
                    <a:gridCol w="1283903">
                      <a:extLst>
                        <a:ext uri="{9D8B030D-6E8A-4147-A177-3AD203B41FA5}">
                          <a16:colId xmlns:a16="http://schemas.microsoft.com/office/drawing/2014/main" val="2253772181"/>
                        </a:ext>
                      </a:extLst>
                    </a:gridCol>
                    <a:gridCol w="1110954">
                      <a:extLst>
                        <a:ext uri="{9D8B030D-6E8A-4147-A177-3AD203B41FA5}">
                          <a16:colId xmlns:a16="http://schemas.microsoft.com/office/drawing/2014/main" val="220104265"/>
                        </a:ext>
                      </a:extLst>
                    </a:gridCol>
                    <a:gridCol w="1197429">
                      <a:extLst>
                        <a:ext uri="{9D8B030D-6E8A-4147-A177-3AD203B41FA5}">
                          <a16:colId xmlns:a16="http://schemas.microsoft.com/office/drawing/2014/main" val="864283880"/>
                        </a:ext>
                      </a:extLst>
                    </a:gridCol>
                    <a:gridCol w="1197429">
                      <a:extLst>
                        <a:ext uri="{9D8B030D-6E8A-4147-A177-3AD203B41FA5}">
                          <a16:colId xmlns:a16="http://schemas.microsoft.com/office/drawing/2014/main" val="4023940"/>
                        </a:ext>
                      </a:extLst>
                    </a:gridCol>
                    <a:gridCol w="1197429">
                      <a:extLst>
                        <a:ext uri="{9D8B030D-6E8A-4147-A177-3AD203B41FA5}">
                          <a16:colId xmlns:a16="http://schemas.microsoft.com/office/drawing/2014/main" val="2539248145"/>
                        </a:ext>
                      </a:extLst>
                    </a:gridCol>
                    <a:gridCol w="1197429">
                      <a:extLst>
                        <a:ext uri="{9D8B030D-6E8A-4147-A177-3AD203B41FA5}">
                          <a16:colId xmlns:a16="http://schemas.microsoft.com/office/drawing/2014/main" val="2767109942"/>
                        </a:ext>
                      </a:extLst>
                    </a:gridCol>
                  </a:tblGrid>
                  <a:tr h="585401">
                    <a:tc>
                      <a:txBody>
                        <a:bodyPr/>
                        <a:lstStyle/>
                        <a:p>
                          <a:r>
                            <a:rPr lang="en-US" dirty="0"/>
                            <a:t>maze</a:t>
                          </a:r>
                        </a:p>
                      </a:txBody>
                      <a:tcPr/>
                    </a:tc>
                    <a:tc>
                      <a:txBody>
                        <a:bodyPr/>
                        <a:lstStyle/>
                        <a:p>
                          <a:r>
                            <a:rPr lang="en-US" dirty="0"/>
                            <a:t>Parameters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t>Dist</a:t>
                          </a:r>
                          <a:r>
                            <a:rPr lang="en-US" dirty="0"/>
                            <a:t>,</a:t>
                          </a:r>
                          <a14:m>
                            <m:oMath xmlns:m="http://schemas.openxmlformats.org/officeDocument/2006/math">
                              <m:r>
                                <a:rPr lang="en-US" sz="1400" b="1" i="0" u="none" strike="noStrike" cap="none" smtClean="0">
                                  <a:solidFill>
                                    <a:schemeClr val="lt1"/>
                                  </a:solidFill>
                                  <a:effectLst/>
                                  <a:latin typeface="Cambria Math" panose="02040503050406030204" pitchFamily="18" charset="0"/>
                                  <a:ea typeface="+mn-ea"/>
                                  <a:cs typeface="+mn-cs"/>
                                  <a:sym typeface="Arial"/>
                                </a:rPr>
                                <m:t> </m:t>
                              </m:r>
                              <m:r>
                                <a:rPr lang="it-IT" sz="1400" b="1" i="1" u="none" strike="noStrike" cap="none">
                                  <a:solidFill>
                                    <a:schemeClr val="lt1"/>
                                  </a:solidFill>
                                  <a:effectLst/>
                                  <a:latin typeface="Cambria Math" panose="02040503050406030204" pitchFamily="18" charset="0"/>
                                  <a:ea typeface="+mn-ea"/>
                                  <a:cs typeface="+mn-cs"/>
                                  <a:sym typeface="Arial"/>
                                </a:rPr>
                                <m:t>∆</m:t>
                              </m:r>
                              <m:r>
                                <a:rPr lang="it-IT" sz="1400" b="1" i="1" u="none" strike="noStrike" cap="none">
                                  <a:solidFill>
                                    <a:schemeClr val="lt1"/>
                                  </a:solidFill>
                                  <a:effectLst/>
                                  <a:latin typeface="Cambria Math" panose="02040503050406030204" pitchFamily="18" charset="0"/>
                                  <a:ea typeface="+mn-ea"/>
                                  <a:cs typeface="+mn-cs"/>
                                  <a:sym typeface="Arial"/>
                                </a:rPr>
                                <m:t>𝑒</m:t>
                              </m:r>
                            </m:oMath>
                          </a14:m>
                          <a:r>
                            <a:rPr lang="en-US" sz="1400" b="1" i="0" u="none" strike="noStrike" cap="none" dirty="0">
                              <a:solidFill>
                                <a:schemeClr val="lt1"/>
                              </a:solidFill>
                              <a:effectLst/>
                              <a:latin typeface="+mn-lt"/>
                              <a:ea typeface="+mn-ea"/>
                              <a:cs typeface="+mn-cs"/>
                              <a:sym typeface="Arial"/>
                            </a:rPr>
                            <a:t>,p</a:t>
                          </a:r>
                          <a:r>
                            <a:rPr lang="en-US" sz="1400" b="1" i="0" u="none" strike="noStrike" cap="none" dirty="0" err="1">
                              <a:solidFill>
                                <a:schemeClr val="lt1"/>
                              </a:solidFill>
                              <a:effectLst/>
                              <a:latin typeface="+mn-lt"/>
                              <a:ea typeface="+mn-ea"/>
                              <a:cs typeface="+mn-cs"/>
                              <a:sym typeface="Arial"/>
                            </a:rPr>
                            <a:t>,w</a:t>
                          </a:r>
                          <a:endParaRPr lang="en-US" sz="1400" b="1" i="0" u="none" strike="noStrike" cap="none" dirty="0">
                            <a:solidFill>
                              <a:schemeClr val="lt1"/>
                            </a:solidFill>
                            <a:effectLst/>
                            <a:latin typeface="+mn-lt"/>
                            <a:ea typeface="+mn-ea"/>
                            <a:cs typeface="+mn-cs"/>
                            <a:sym typeface="Arial"/>
                          </a:endParaRPr>
                        </a:p>
                        <a:p>
                          <a:endParaRPr lang="en-US" dirty="0"/>
                        </a:p>
                      </a:txBody>
                      <a:tcPr/>
                    </a:tc>
                    <a:tc>
                      <a:txBody>
                        <a:bodyPr/>
                        <a:lstStyle/>
                        <a:p>
                          <a:r>
                            <a:rPr lang="en-US" dirty="0"/>
                            <a:t>Time [s]</a:t>
                          </a:r>
                        </a:p>
                      </a:txBody>
                      <a:tcPr/>
                    </a:tc>
                    <a:tc>
                      <a:txBody>
                        <a:bodyPr/>
                        <a:lstStyle/>
                        <a:p>
                          <a:r>
                            <a:rPr lang="en-US" dirty="0"/>
                            <a:t>#nodes generated</a:t>
                          </a:r>
                        </a:p>
                      </a:txBody>
                      <a:tcPr/>
                    </a:tc>
                    <a:tc>
                      <a:txBody>
                        <a:bodyPr/>
                        <a:lstStyle/>
                        <a:p>
                          <a:r>
                            <a:rPr lang="en-US" dirty="0"/>
                            <a:t>Cost initial Path [mm]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Cost optimal path[mm]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Cost smooth path [mm]</a:t>
                          </a:r>
                        </a:p>
                      </a:txBody>
                      <a:tcPr/>
                    </a:tc>
                    <a:extLst>
                      <a:ext uri="{0D108BD9-81ED-4DB2-BD59-A6C34878D82A}">
                        <a16:rowId xmlns:a16="http://schemas.microsoft.com/office/drawing/2014/main" val="292523288"/>
                      </a:ext>
                    </a:extLst>
                  </a:tr>
                  <a:tr h="418963">
                    <a:tc>
                      <a:txBody>
                        <a:bodyPr/>
                        <a:lstStyle/>
                        <a:p>
                          <a:r>
                            <a:rPr lang="en-US" dirty="0" err="1"/>
                            <a:t>turtlebot</a:t>
                          </a:r>
                          <a:endParaRPr lang="en-US" dirty="0"/>
                        </a:p>
                      </a:txBody>
                      <a:tcPr/>
                    </a:tc>
                    <a:tc>
                      <a:txBody>
                        <a:bodyPr/>
                        <a:lstStyle/>
                        <a:p>
                          <a:r>
                            <a:rPr lang="en-US" dirty="0"/>
                            <a:t>1,12.5,0.5,10</a:t>
                          </a:r>
                        </a:p>
                      </a:txBody>
                      <a:tcPr/>
                    </a:tc>
                    <a:tc>
                      <a:txBody>
                        <a:bodyPr/>
                        <a:lstStyle/>
                        <a:p>
                          <a:r>
                            <a:rPr lang="en-US" dirty="0"/>
                            <a:t>0.131306</a:t>
                          </a:r>
                        </a:p>
                      </a:txBody>
                      <a:tcPr/>
                    </a:tc>
                    <a:tc>
                      <a:txBody>
                        <a:bodyPr/>
                        <a:lstStyle/>
                        <a:p>
                          <a:r>
                            <a:rPr lang="en-US" dirty="0"/>
                            <a:t>147</a:t>
                          </a:r>
                        </a:p>
                      </a:txBody>
                      <a:tcPr/>
                    </a:tc>
                    <a:tc>
                      <a:txBody>
                        <a:bodyPr/>
                        <a:lstStyle/>
                        <a:p>
                          <a:r>
                            <a:rPr lang="en-US" dirty="0"/>
                            <a:t>8198.800</a:t>
                          </a:r>
                        </a:p>
                      </a:txBody>
                      <a:tcPr/>
                    </a:tc>
                    <a:tc>
                      <a:txBody>
                        <a:bodyPr/>
                        <a:lstStyle/>
                        <a:p>
                          <a:r>
                            <a:rPr lang="en-US" dirty="0"/>
                            <a:t>8030.420</a:t>
                          </a:r>
                        </a:p>
                      </a:txBody>
                      <a:tcPr/>
                    </a:tc>
                    <a:tc>
                      <a:txBody>
                        <a:bodyPr/>
                        <a:lstStyle/>
                        <a:p>
                          <a:r>
                            <a:rPr lang="en-US" dirty="0"/>
                            <a:t>8030.410</a:t>
                          </a:r>
                        </a:p>
                      </a:txBody>
                      <a:tcPr/>
                    </a:tc>
                    <a:extLst>
                      <a:ext uri="{0D108BD9-81ED-4DB2-BD59-A6C34878D82A}">
                        <a16:rowId xmlns:a16="http://schemas.microsoft.com/office/drawing/2014/main" val="1212894264"/>
                      </a:ext>
                    </a:extLst>
                  </a:tr>
                  <a:tr h="418963">
                    <a:tc>
                      <a:txBody>
                        <a:bodyPr/>
                        <a:lstStyle/>
                        <a:p>
                          <a:r>
                            <a:rPr lang="en-US" dirty="0" err="1"/>
                            <a:t>turtlebot</a:t>
                          </a:r>
                          <a:endParaRPr lang="en-US" dirty="0"/>
                        </a:p>
                      </a:txBody>
                      <a:tcPr/>
                    </a:tc>
                    <a:tc>
                      <a:txBody>
                        <a:bodyPr/>
                        <a:lstStyle/>
                        <a:p>
                          <a:r>
                            <a:rPr lang="en-US" dirty="0"/>
                            <a:t>0.5,10,0.25,2</a:t>
                          </a:r>
                        </a:p>
                      </a:txBody>
                      <a:tcPr/>
                    </a:tc>
                    <a:tc>
                      <a:txBody>
                        <a:bodyPr/>
                        <a:lstStyle/>
                        <a:p>
                          <a:r>
                            <a:rPr lang="en-US" dirty="0"/>
                            <a:t>0.2938254</a:t>
                          </a:r>
                        </a:p>
                      </a:txBody>
                      <a:tcPr/>
                    </a:tc>
                    <a:tc>
                      <a:txBody>
                        <a:bodyPr/>
                        <a:lstStyle/>
                        <a:p>
                          <a:r>
                            <a:rPr lang="en-US" dirty="0"/>
                            <a:t>332</a:t>
                          </a:r>
                        </a:p>
                      </a:txBody>
                      <a:tcPr/>
                    </a:tc>
                    <a:tc>
                      <a:txBody>
                        <a:bodyPr/>
                        <a:lstStyle/>
                        <a:p>
                          <a:r>
                            <a:rPr lang="en-US" dirty="0"/>
                            <a:t>7887.32</a:t>
                          </a:r>
                        </a:p>
                      </a:txBody>
                      <a:tcPr/>
                    </a:tc>
                    <a:tc>
                      <a:txBody>
                        <a:bodyPr/>
                        <a:lstStyle/>
                        <a:p>
                          <a:r>
                            <a:rPr lang="en-US" dirty="0"/>
                            <a:t>7681.309</a:t>
                          </a:r>
                        </a:p>
                      </a:txBody>
                      <a:tcPr/>
                    </a:tc>
                    <a:tc>
                      <a:txBody>
                        <a:bodyPr/>
                        <a:lstStyle/>
                        <a:p>
                          <a:r>
                            <a:rPr lang="en-US" dirty="0"/>
                            <a:t>7664.940</a:t>
                          </a:r>
                        </a:p>
                      </a:txBody>
                      <a:tcPr/>
                    </a:tc>
                    <a:extLst>
                      <a:ext uri="{0D108BD9-81ED-4DB2-BD59-A6C34878D82A}">
                        <a16:rowId xmlns:a16="http://schemas.microsoft.com/office/drawing/2014/main" val="4064696285"/>
                      </a:ext>
                    </a:extLst>
                  </a:tr>
                  <a:tr h="418963">
                    <a:tc>
                      <a:txBody>
                        <a:bodyPr/>
                        <a:lstStyle/>
                        <a:p>
                          <a:r>
                            <a:rPr lang="en-US" dirty="0" err="1"/>
                            <a:t>turtlebot</a:t>
                          </a:r>
                          <a:endParaRPr lang="en-US" dirty="0"/>
                        </a:p>
                      </a:txBody>
                      <a:tcPr/>
                    </a:tc>
                    <a:tc>
                      <a:txBody>
                        <a:bodyPr/>
                        <a:lstStyle/>
                        <a:p>
                          <a:r>
                            <a:rPr lang="en-US" dirty="0"/>
                            <a:t>0.1,5,0.5,2</a:t>
                          </a:r>
                        </a:p>
                      </a:txBody>
                      <a:tcPr/>
                    </a:tc>
                    <a:tc>
                      <a:txBody>
                        <a:bodyPr/>
                        <a:lstStyle/>
                        <a:p>
                          <a:r>
                            <a:rPr lang="en-US" dirty="0"/>
                            <a:t>2.293782</a:t>
                          </a:r>
                        </a:p>
                      </a:txBody>
                      <a:tcPr/>
                    </a:tc>
                    <a:tc>
                      <a:txBody>
                        <a:bodyPr/>
                        <a:lstStyle/>
                        <a:p>
                          <a:r>
                            <a:rPr lang="en-US" dirty="0"/>
                            <a:t>1563</a:t>
                          </a:r>
                        </a:p>
                      </a:txBody>
                      <a:tcPr/>
                    </a:tc>
                    <a:tc>
                      <a:txBody>
                        <a:bodyPr/>
                        <a:lstStyle/>
                        <a:p>
                          <a:r>
                            <a:rPr lang="en-US" dirty="0"/>
                            <a:t>6402.21</a:t>
                          </a:r>
                        </a:p>
                      </a:txBody>
                      <a:tcPr/>
                    </a:tc>
                    <a:tc>
                      <a:txBody>
                        <a:bodyPr/>
                        <a:lstStyle/>
                        <a:p>
                          <a:r>
                            <a:rPr lang="en-US" dirty="0"/>
                            <a:t>6390.099</a:t>
                          </a:r>
                        </a:p>
                      </a:txBody>
                      <a:tcPr/>
                    </a:tc>
                    <a:tc>
                      <a:txBody>
                        <a:bodyPr/>
                        <a:lstStyle/>
                        <a:p>
                          <a:r>
                            <a:rPr lang="en-US" dirty="0"/>
                            <a:t>6355.24</a:t>
                          </a:r>
                        </a:p>
                      </a:txBody>
                      <a:tcPr/>
                    </a:tc>
                    <a:extLst>
                      <a:ext uri="{0D108BD9-81ED-4DB2-BD59-A6C34878D82A}">
                        <a16:rowId xmlns:a16="http://schemas.microsoft.com/office/drawing/2014/main" val="4192470051"/>
                      </a:ext>
                    </a:extLst>
                  </a:tr>
                  <a:tr h="418963">
                    <a:tc>
                      <a:txBody>
                        <a:bodyPr/>
                        <a:lstStyle/>
                        <a:p>
                          <a:r>
                            <a:rPr lang="en-US" dirty="0"/>
                            <a:t>Tough-point</a:t>
                          </a:r>
                        </a:p>
                      </a:txBody>
                      <a:tcPr/>
                    </a:tc>
                    <a:tc>
                      <a:txBody>
                        <a:bodyPr/>
                        <a:lstStyle/>
                        <a:p>
                          <a:r>
                            <a:rPr lang="en-US" dirty="0"/>
                            <a:t>1,10,0.5,5</a:t>
                          </a:r>
                        </a:p>
                      </a:txBody>
                      <a:tcPr/>
                    </a:tc>
                    <a:tc>
                      <a:txBody>
                        <a:bodyPr/>
                        <a:lstStyle/>
                        <a:p>
                          <a:r>
                            <a:rPr lang="en-US" dirty="0"/>
                            <a:t>1.315166</a:t>
                          </a:r>
                        </a:p>
                      </a:txBody>
                      <a:tcPr/>
                    </a:tc>
                    <a:tc>
                      <a:txBody>
                        <a:bodyPr/>
                        <a:lstStyle/>
                        <a:p>
                          <a:r>
                            <a:rPr lang="en-US" dirty="0"/>
                            <a:t>554</a:t>
                          </a:r>
                        </a:p>
                      </a:txBody>
                      <a:tcPr/>
                    </a:tc>
                    <a:tc>
                      <a:txBody>
                        <a:bodyPr/>
                        <a:lstStyle/>
                        <a:p>
                          <a:r>
                            <a:rPr lang="en-US" dirty="0"/>
                            <a:t>6353.60</a:t>
                          </a:r>
                        </a:p>
                      </a:txBody>
                      <a:tcPr/>
                    </a:tc>
                    <a:tc>
                      <a:txBody>
                        <a:bodyPr/>
                        <a:lstStyle/>
                        <a:p>
                          <a:r>
                            <a:rPr lang="en-US" dirty="0"/>
                            <a:t>5855.51</a:t>
                          </a:r>
                        </a:p>
                      </a:txBody>
                      <a:tcPr/>
                    </a:tc>
                    <a:tc>
                      <a:txBody>
                        <a:bodyPr/>
                        <a:lstStyle/>
                        <a:p>
                          <a:r>
                            <a:rPr lang="en-US" dirty="0"/>
                            <a:t>5855.490</a:t>
                          </a:r>
                        </a:p>
                      </a:txBody>
                      <a:tcPr/>
                    </a:tc>
                    <a:extLst>
                      <a:ext uri="{0D108BD9-81ED-4DB2-BD59-A6C34878D82A}">
                        <a16:rowId xmlns:a16="http://schemas.microsoft.com/office/drawing/2014/main" val="425529759"/>
                      </a:ext>
                    </a:extLst>
                  </a:tr>
                  <a:tr h="4189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Tough-point</a:t>
                          </a:r>
                        </a:p>
                      </a:txBody>
                      <a:tcPr/>
                    </a:tc>
                    <a:tc>
                      <a:txBody>
                        <a:bodyPr/>
                        <a:lstStyle/>
                        <a:p>
                          <a:r>
                            <a:rPr lang="en-US" dirty="0"/>
                            <a:t>0.5,10,0.25,2</a:t>
                          </a:r>
                        </a:p>
                      </a:txBody>
                      <a:tcPr/>
                    </a:tc>
                    <a:tc>
                      <a:txBody>
                        <a:bodyPr/>
                        <a:lstStyle/>
                        <a:p>
                          <a:r>
                            <a:rPr lang="en-US" dirty="0"/>
                            <a:t>2.537</a:t>
                          </a:r>
                        </a:p>
                      </a:txBody>
                      <a:tcPr/>
                    </a:tc>
                    <a:tc>
                      <a:txBody>
                        <a:bodyPr/>
                        <a:lstStyle/>
                        <a:p>
                          <a:r>
                            <a:rPr lang="en-US" dirty="0"/>
                            <a:t>867</a:t>
                          </a:r>
                        </a:p>
                      </a:txBody>
                      <a:tcPr/>
                    </a:tc>
                    <a:tc>
                      <a:txBody>
                        <a:bodyPr/>
                        <a:lstStyle/>
                        <a:p>
                          <a:r>
                            <a:rPr lang="en-US" dirty="0"/>
                            <a:t>6424.96</a:t>
                          </a:r>
                        </a:p>
                      </a:txBody>
                      <a:tcPr/>
                    </a:tc>
                    <a:tc>
                      <a:txBody>
                        <a:bodyPr/>
                        <a:lstStyle/>
                        <a:p>
                          <a:r>
                            <a:rPr lang="en-US" dirty="0"/>
                            <a:t>5937.270</a:t>
                          </a:r>
                        </a:p>
                      </a:txBody>
                      <a:tcPr/>
                    </a:tc>
                    <a:tc>
                      <a:txBody>
                        <a:bodyPr/>
                        <a:lstStyle/>
                        <a:p>
                          <a:r>
                            <a:rPr lang="en-US" dirty="0"/>
                            <a:t>5924.18</a:t>
                          </a:r>
                        </a:p>
                      </a:txBody>
                      <a:tcPr/>
                    </a:tc>
                    <a:extLst>
                      <a:ext uri="{0D108BD9-81ED-4DB2-BD59-A6C34878D82A}">
                        <a16:rowId xmlns:a16="http://schemas.microsoft.com/office/drawing/2014/main" val="3052011645"/>
                      </a:ext>
                    </a:extLst>
                  </a:tr>
                  <a:tr h="4189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Tough-point</a:t>
                          </a:r>
                        </a:p>
                      </a:txBody>
                      <a:tcPr/>
                    </a:tc>
                    <a:tc>
                      <a:txBody>
                        <a:bodyPr/>
                        <a:lstStyle/>
                        <a:p>
                          <a:r>
                            <a:rPr lang="en-US" dirty="0"/>
                            <a:t>0.1,5,0.1,2</a:t>
                          </a:r>
                        </a:p>
                      </a:txBody>
                      <a:tcPr/>
                    </a:tc>
                    <a:tc>
                      <a:txBody>
                        <a:bodyPr/>
                        <a:lstStyle/>
                        <a:p>
                          <a:r>
                            <a:rPr lang="en-US" dirty="0"/>
                            <a:t>23.44</a:t>
                          </a:r>
                        </a:p>
                      </a:txBody>
                      <a:tcPr/>
                    </a:tc>
                    <a:tc>
                      <a:txBody>
                        <a:bodyPr/>
                        <a:lstStyle/>
                        <a:p>
                          <a:r>
                            <a:rPr lang="en-US" dirty="0"/>
                            <a:t>3527</a:t>
                          </a:r>
                        </a:p>
                      </a:txBody>
                      <a:tcPr/>
                    </a:tc>
                    <a:tc>
                      <a:txBody>
                        <a:bodyPr/>
                        <a:lstStyle/>
                        <a:p>
                          <a:r>
                            <a:rPr lang="en-US" dirty="0"/>
                            <a:t>5447.08</a:t>
                          </a:r>
                        </a:p>
                      </a:txBody>
                      <a:tcPr/>
                    </a:tc>
                    <a:tc>
                      <a:txBody>
                        <a:bodyPr/>
                        <a:lstStyle/>
                        <a:p>
                          <a:r>
                            <a:rPr lang="en-US" dirty="0"/>
                            <a:t>5435.49</a:t>
                          </a:r>
                        </a:p>
                      </a:txBody>
                      <a:tcPr/>
                    </a:tc>
                    <a:tc>
                      <a:txBody>
                        <a:bodyPr/>
                        <a:lstStyle/>
                        <a:p>
                          <a:r>
                            <a:rPr lang="en-US" dirty="0"/>
                            <a:t>5432.82</a:t>
                          </a:r>
                        </a:p>
                      </a:txBody>
                      <a:tcPr/>
                    </a:tc>
                    <a:extLst>
                      <a:ext uri="{0D108BD9-81ED-4DB2-BD59-A6C34878D82A}">
                        <a16:rowId xmlns:a16="http://schemas.microsoft.com/office/drawing/2014/main" val="3632325284"/>
                      </a:ext>
                    </a:extLst>
                  </a:tr>
                </a:tbl>
              </a:graphicData>
            </a:graphic>
          </p:graphicFrame>
        </mc:Choice>
        <mc:Fallback xmlns="">
          <p:graphicFrame>
            <p:nvGraphicFramePr>
              <p:cNvPr id="2" name="Table 1">
                <a:extLst>
                  <a:ext uri="{FF2B5EF4-FFF2-40B4-BE49-F238E27FC236}">
                    <a16:creationId xmlns:a16="http://schemas.microsoft.com/office/drawing/2014/main" id="{F2CB9CCA-C187-7E3A-1D72-1E88C4E033C5}"/>
                  </a:ext>
                </a:extLst>
              </p:cNvPr>
              <p:cNvGraphicFramePr>
                <a:graphicFrameLocks noGrp="1"/>
              </p:cNvGraphicFramePr>
              <p:nvPr>
                <p:extLst>
                  <p:ext uri="{D42A27DB-BD31-4B8C-83A1-F6EECF244321}">
                    <p14:modId xmlns:p14="http://schemas.microsoft.com/office/powerpoint/2010/main" val="1714116426"/>
                  </p:ext>
                </p:extLst>
              </p:nvPr>
            </p:nvGraphicFramePr>
            <p:xfrm>
              <a:off x="554186" y="618968"/>
              <a:ext cx="8382002" cy="3245298"/>
            </p:xfrm>
            <a:graphic>
              <a:graphicData uri="http://schemas.openxmlformats.org/drawingml/2006/table">
                <a:tbl>
                  <a:tblPr firstRow="1" bandRow="1">
                    <a:tableStyleId>{5C22544A-7EE6-4342-B048-85BDC9FD1C3A}</a:tableStyleId>
                  </a:tblPr>
                  <a:tblGrid>
                    <a:gridCol w="1197429">
                      <a:extLst>
                        <a:ext uri="{9D8B030D-6E8A-4147-A177-3AD203B41FA5}">
                          <a16:colId xmlns:a16="http://schemas.microsoft.com/office/drawing/2014/main" val="2492213787"/>
                        </a:ext>
                      </a:extLst>
                    </a:gridCol>
                    <a:gridCol w="1283903">
                      <a:extLst>
                        <a:ext uri="{9D8B030D-6E8A-4147-A177-3AD203B41FA5}">
                          <a16:colId xmlns:a16="http://schemas.microsoft.com/office/drawing/2014/main" val="2253772181"/>
                        </a:ext>
                      </a:extLst>
                    </a:gridCol>
                    <a:gridCol w="1110954">
                      <a:extLst>
                        <a:ext uri="{9D8B030D-6E8A-4147-A177-3AD203B41FA5}">
                          <a16:colId xmlns:a16="http://schemas.microsoft.com/office/drawing/2014/main" val="220104265"/>
                        </a:ext>
                      </a:extLst>
                    </a:gridCol>
                    <a:gridCol w="1197429">
                      <a:extLst>
                        <a:ext uri="{9D8B030D-6E8A-4147-A177-3AD203B41FA5}">
                          <a16:colId xmlns:a16="http://schemas.microsoft.com/office/drawing/2014/main" val="864283880"/>
                        </a:ext>
                      </a:extLst>
                    </a:gridCol>
                    <a:gridCol w="1197429">
                      <a:extLst>
                        <a:ext uri="{9D8B030D-6E8A-4147-A177-3AD203B41FA5}">
                          <a16:colId xmlns:a16="http://schemas.microsoft.com/office/drawing/2014/main" val="4023940"/>
                        </a:ext>
                      </a:extLst>
                    </a:gridCol>
                    <a:gridCol w="1197429">
                      <a:extLst>
                        <a:ext uri="{9D8B030D-6E8A-4147-A177-3AD203B41FA5}">
                          <a16:colId xmlns:a16="http://schemas.microsoft.com/office/drawing/2014/main" val="2539248145"/>
                        </a:ext>
                      </a:extLst>
                    </a:gridCol>
                    <a:gridCol w="1197429">
                      <a:extLst>
                        <a:ext uri="{9D8B030D-6E8A-4147-A177-3AD203B41FA5}">
                          <a16:colId xmlns:a16="http://schemas.microsoft.com/office/drawing/2014/main" val="2767109942"/>
                        </a:ext>
                      </a:extLst>
                    </a:gridCol>
                  </a:tblGrid>
                  <a:tr h="731520">
                    <a:tc>
                      <a:txBody>
                        <a:bodyPr/>
                        <a:lstStyle/>
                        <a:p>
                          <a:r>
                            <a:rPr lang="en-US" dirty="0"/>
                            <a:t>maze</a:t>
                          </a:r>
                        </a:p>
                      </a:txBody>
                      <a:tcPr/>
                    </a:tc>
                    <a:tc>
                      <a:txBody>
                        <a:bodyPr/>
                        <a:lstStyle/>
                        <a:p>
                          <a:endParaRPr lang="en-US"/>
                        </a:p>
                      </a:txBody>
                      <a:tcPr>
                        <a:blipFill>
                          <a:blip r:embed="rId4"/>
                          <a:stretch>
                            <a:fillRect l="-94286" t="-833" r="-463810" b="-345833"/>
                          </a:stretch>
                        </a:blipFill>
                      </a:tcPr>
                    </a:tc>
                    <a:tc>
                      <a:txBody>
                        <a:bodyPr/>
                        <a:lstStyle/>
                        <a:p>
                          <a:r>
                            <a:rPr lang="en-US" dirty="0"/>
                            <a:t>Time [s]</a:t>
                          </a:r>
                        </a:p>
                      </a:txBody>
                      <a:tcPr/>
                    </a:tc>
                    <a:tc>
                      <a:txBody>
                        <a:bodyPr/>
                        <a:lstStyle/>
                        <a:p>
                          <a:r>
                            <a:rPr lang="en-US" dirty="0"/>
                            <a:t>#nodes generated</a:t>
                          </a:r>
                        </a:p>
                      </a:txBody>
                      <a:tcPr/>
                    </a:tc>
                    <a:tc>
                      <a:txBody>
                        <a:bodyPr/>
                        <a:lstStyle/>
                        <a:p>
                          <a:r>
                            <a:rPr lang="en-US" dirty="0"/>
                            <a:t>Cost initial Path [mm]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Cost optimal path[mm]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Cost smooth path [mm]</a:t>
                          </a:r>
                        </a:p>
                      </a:txBody>
                      <a:tcPr/>
                    </a:tc>
                    <a:extLst>
                      <a:ext uri="{0D108BD9-81ED-4DB2-BD59-A6C34878D82A}">
                        <a16:rowId xmlns:a16="http://schemas.microsoft.com/office/drawing/2014/main" val="292523288"/>
                      </a:ext>
                    </a:extLst>
                  </a:tr>
                  <a:tr h="418963">
                    <a:tc>
                      <a:txBody>
                        <a:bodyPr/>
                        <a:lstStyle/>
                        <a:p>
                          <a:r>
                            <a:rPr lang="en-US" dirty="0" err="1"/>
                            <a:t>turtlebot</a:t>
                          </a:r>
                          <a:endParaRPr lang="en-US" dirty="0"/>
                        </a:p>
                      </a:txBody>
                      <a:tcPr/>
                    </a:tc>
                    <a:tc>
                      <a:txBody>
                        <a:bodyPr/>
                        <a:lstStyle/>
                        <a:p>
                          <a:r>
                            <a:rPr lang="en-US" dirty="0"/>
                            <a:t>1,12.5,0.5,10</a:t>
                          </a:r>
                        </a:p>
                      </a:txBody>
                      <a:tcPr/>
                    </a:tc>
                    <a:tc>
                      <a:txBody>
                        <a:bodyPr/>
                        <a:lstStyle/>
                        <a:p>
                          <a:r>
                            <a:rPr lang="en-US" dirty="0"/>
                            <a:t>0.131306</a:t>
                          </a:r>
                        </a:p>
                      </a:txBody>
                      <a:tcPr/>
                    </a:tc>
                    <a:tc>
                      <a:txBody>
                        <a:bodyPr/>
                        <a:lstStyle/>
                        <a:p>
                          <a:r>
                            <a:rPr lang="en-US" dirty="0"/>
                            <a:t>147</a:t>
                          </a:r>
                        </a:p>
                      </a:txBody>
                      <a:tcPr/>
                    </a:tc>
                    <a:tc>
                      <a:txBody>
                        <a:bodyPr/>
                        <a:lstStyle/>
                        <a:p>
                          <a:r>
                            <a:rPr lang="en-US" dirty="0"/>
                            <a:t>8198.800</a:t>
                          </a:r>
                        </a:p>
                      </a:txBody>
                      <a:tcPr/>
                    </a:tc>
                    <a:tc>
                      <a:txBody>
                        <a:bodyPr/>
                        <a:lstStyle/>
                        <a:p>
                          <a:r>
                            <a:rPr lang="en-US" dirty="0"/>
                            <a:t>8030.420</a:t>
                          </a:r>
                        </a:p>
                      </a:txBody>
                      <a:tcPr/>
                    </a:tc>
                    <a:tc>
                      <a:txBody>
                        <a:bodyPr/>
                        <a:lstStyle/>
                        <a:p>
                          <a:r>
                            <a:rPr lang="en-US" dirty="0"/>
                            <a:t>8030.410</a:t>
                          </a:r>
                        </a:p>
                      </a:txBody>
                      <a:tcPr/>
                    </a:tc>
                    <a:extLst>
                      <a:ext uri="{0D108BD9-81ED-4DB2-BD59-A6C34878D82A}">
                        <a16:rowId xmlns:a16="http://schemas.microsoft.com/office/drawing/2014/main" val="1212894264"/>
                      </a:ext>
                    </a:extLst>
                  </a:tr>
                  <a:tr h="418963">
                    <a:tc>
                      <a:txBody>
                        <a:bodyPr/>
                        <a:lstStyle/>
                        <a:p>
                          <a:r>
                            <a:rPr lang="en-US" dirty="0" err="1"/>
                            <a:t>turtlebot</a:t>
                          </a:r>
                          <a:endParaRPr lang="en-US" dirty="0"/>
                        </a:p>
                      </a:txBody>
                      <a:tcPr/>
                    </a:tc>
                    <a:tc>
                      <a:txBody>
                        <a:bodyPr/>
                        <a:lstStyle/>
                        <a:p>
                          <a:r>
                            <a:rPr lang="en-US" dirty="0"/>
                            <a:t>0.5,10,0.25,2</a:t>
                          </a:r>
                        </a:p>
                      </a:txBody>
                      <a:tcPr/>
                    </a:tc>
                    <a:tc>
                      <a:txBody>
                        <a:bodyPr/>
                        <a:lstStyle/>
                        <a:p>
                          <a:r>
                            <a:rPr lang="en-US" dirty="0"/>
                            <a:t>0.2938254</a:t>
                          </a:r>
                        </a:p>
                      </a:txBody>
                      <a:tcPr/>
                    </a:tc>
                    <a:tc>
                      <a:txBody>
                        <a:bodyPr/>
                        <a:lstStyle/>
                        <a:p>
                          <a:r>
                            <a:rPr lang="en-US" dirty="0"/>
                            <a:t>332</a:t>
                          </a:r>
                        </a:p>
                      </a:txBody>
                      <a:tcPr/>
                    </a:tc>
                    <a:tc>
                      <a:txBody>
                        <a:bodyPr/>
                        <a:lstStyle/>
                        <a:p>
                          <a:r>
                            <a:rPr lang="en-US" dirty="0"/>
                            <a:t>7887.32</a:t>
                          </a:r>
                        </a:p>
                      </a:txBody>
                      <a:tcPr/>
                    </a:tc>
                    <a:tc>
                      <a:txBody>
                        <a:bodyPr/>
                        <a:lstStyle/>
                        <a:p>
                          <a:r>
                            <a:rPr lang="en-US" dirty="0"/>
                            <a:t>7681.309</a:t>
                          </a:r>
                        </a:p>
                      </a:txBody>
                      <a:tcPr/>
                    </a:tc>
                    <a:tc>
                      <a:txBody>
                        <a:bodyPr/>
                        <a:lstStyle/>
                        <a:p>
                          <a:r>
                            <a:rPr lang="en-US" dirty="0"/>
                            <a:t>7664.940</a:t>
                          </a:r>
                        </a:p>
                      </a:txBody>
                      <a:tcPr/>
                    </a:tc>
                    <a:extLst>
                      <a:ext uri="{0D108BD9-81ED-4DB2-BD59-A6C34878D82A}">
                        <a16:rowId xmlns:a16="http://schemas.microsoft.com/office/drawing/2014/main" val="4064696285"/>
                      </a:ext>
                    </a:extLst>
                  </a:tr>
                  <a:tr h="418963">
                    <a:tc>
                      <a:txBody>
                        <a:bodyPr/>
                        <a:lstStyle/>
                        <a:p>
                          <a:r>
                            <a:rPr lang="en-US" dirty="0" err="1"/>
                            <a:t>turtlebot</a:t>
                          </a:r>
                          <a:endParaRPr lang="en-US" dirty="0"/>
                        </a:p>
                      </a:txBody>
                      <a:tcPr/>
                    </a:tc>
                    <a:tc>
                      <a:txBody>
                        <a:bodyPr/>
                        <a:lstStyle/>
                        <a:p>
                          <a:r>
                            <a:rPr lang="en-US" dirty="0"/>
                            <a:t>0.1,5,0.5,2</a:t>
                          </a:r>
                        </a:p>
                      </a:txBody>
                      <a:tcPr/>
                    </a:tc>
                    <a:tc>
                      <a:txBody>
                        <a:bodyPr/>
                        <a:lstStyle/>
                        <a:p>
                          <a:r>
                            <a:rPr lang="en-US" dirty="0"/>
                            <a:t>2.293782</a:t>
                          </a:r>
                        </a:p>
                      </a:txBody>
                      <a:tcPr/>
                    </a:tc>
                    <a:tc>
                      <a:txBody>
                        <a:bodyPr/>
                        <a:lstStyle/>
                        <a:p>
                          <a:r>
                            <a:rPr lang="en-US" dirty="0"/>
                            <a:t>1563</a:t>
                          </a:r>
                        </a:p>
                      </a:txBody>
                      <a:tcPr/>
                    </a:tc>
                    <a:tc>
                      <a:txBody>
                        <a:bodyPr/>
                        <a:lstStyle/>
                        <a:p>
                          <a:r>
                            <a:rPr lang="en-US" dirty="0"/>
                            <a:t>6402.21</a:t>
                          </a:r>
                        </a:p>
                      </a:txBody>
                      <a:tcPr/>
                    </a:tc>
                    <a:tc>
                      <a:txBody>
                        <a:bodyPr/>
                        <a:lstStyle/>
                        <a:p>
                          <a:r>
                            <a:rPr lang="en-US" dirty="0"/>
                            <a:t>6390.099</a:t>
                          </a:r>
                        </a:p>
                      </a:txBody>
                      <a:tcPr/>
                    </a:tc>
                    <a:tc>
                      <a:txBody>
                        <a:bodyPr/>
                        <a:lstStyle/>
                        <a:p>
                          <a:r>
                            <a:rPr lang="en-US" dirty="0"/>
                            <a:t>6355.24</a:t>
                          </a:r>
                        </a:p>
                      </a:txBody>
                      <a:tcPr/>
                    </a:tc>
                    <a:extLst>
                      <a:ext uri="{0D108BD9-81ED-4DB2-BD59-A6C34878D82A}">
                        <a16:rowId xmlns:a16="http://schemas.microsoft.com/office/drawing/2014/main" val="4192470051"/>
                      </a:ext>
                    </a:extLst>
                  </a:tr>
                  <a:tr h="418963">
                    <a:tc>
                      <a:txBody>
                        <a:bodyPr/>
                        <a:lstStyle/>
                        <a:p>
                          <a:r>
                            <a:rPr lang="en-US" dirty="0"/>
                            <a:t>Tough-point</a:t>
                          </a:r>
                        </a:p>
                      </a:txBody>
                      <a:tcPr/>
                    </a:tc>
                    <a:tc>
                      <a:txBody>
                        <a:bodyPr/>
                        <a:lstStyle/>
                        <a:p>
                          <a:r>
                            <a:rPr lang="en-US" dirty="0"/>
                            <a:t>1,10,0.5,5</a:t>
                          </a:r>
                        </a:p>
                      </a:txBody>
                      <a:tcPr/>
                    </a:tc>
                    <a:tc>
                      <a:txBody>
                        <a:bodyPr/>
                        <a:lstStyle/>
                        <a:p>
                          <a:r>
                            <a:rPr lang="en-US" dirty="0"/>
                            <a:t>1.315166</a:t>
                          </a:r>
                        </a:p>
                      </a:txBody>
                      <a:tcPr/>
                    </a:tc>
                    <a:tc>
                      <a:txBody>
                        <a:bodyPr/>
                        <a:lstStyle/>
                        <a:p>
                          <a:r>
                            <a:rPr lang="en-US" dirty="0"/>
                            <a:t>554</a:t>
                          </a:r>
                        </a:p>
                      </a:txBody>
                      <a:tcPr/>
                    </a:tc>
                    <a:tc>
                      <a:txBody>
                        <a:bodyPr/>
                        <a:lstStyle/>
                        <a:p>
                          <a:r>
                            <a:rPr lang="en-US" dirty="0"/>
                            <a:t>6353.60</a:t>
                          </a:r>
                        </a:p>
                      </a:txBody>
                      <a:tcPr/>
                    </a:tc>
                    <a:tc>
                      <a:txBody>
                        <a:bodyPr/>
                        <a:lstStyle/>
                        <a:p>
                          <a:r>
                            <a:rPr lang="en-US" dirty="0"/>
                            <a:t>5855.51</a:t>
                          </a:r>
                        </a:p>
                      </a:txBody>
                      <a:tcPr/>
                    </a:tc>
                    <a:tc>
                      <a:txBody>
                        <a:bodyPr/>
                        <a:lstStyle/>
                        <a:p>
                          <a:r>
                            <a:rPr lang="en-US" dirty="0"/>
                            <a:t>5855.490</a:t>
                          </a:r>
                        </a:p>
                      </a:txBody>
                      <a:tcPr/>
                    </a:tc>
                    <a:extLst>
                      <a:ext uri="{0D108BD9-81ED-4DB2-BD59-A6C34878D82A}">
                        <a16:rowId xmlns:a16="http://schemas.microsoft.com/office/drawing/2014/main" val="425529759"/>
                      </a:ext>
                    </a:extLst>
                  </a:tr>
                  <a:tr h="4189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Tough-point</a:t>
                          </a:r>
                        </a:p>
                      </a:txBody>
                      <a:tcPr/>
                    </a:tc>
                    <a:tc>
                      <a:txBody>
                        <a:bodyPr/>
                        <a:lstStyle/>
                        <a:p>
                          <a:r>
                            <a:rPr lang="en-US" dirty="0"/>
                            <a:t>0.5,10,0.25,2</a:t>
                          </a:r>
                        </a:p>
                      </a:txBody>
                      <a:tcPr/>
                    </a:tc>
                    <a:tc>
                      <a:txBody>
                        <a:bodyPr/>
                        <a:lstStyle/>
                        <a:p>
                          <a:r>
                            <a:rPr lang="en-US" dirty="0"/>
                            <a:t>2.537</a:t>
                          </a:r>
                        </a:p>
                      </a:txBody>
                      <a:tcPr/>
                    </a:tc>
                    <a:tc>
                      <a:txBody>
                        <a:bodyPr/>
                        <a:lstStyle/>
                        <a:p>
                          <a:r>
                            <a:rPr lang="en-US" dirty="0"/>
                            <a:t>867</a:t>
                          </a:r>
                        </a:p>
                      </a:txBody>
                      <a:tcPr/>
                    </a:tc>
                    <a:tc>
                      <a:txBody>
                        <a:bodyPr/>
                        <a:lstStyle/>
                        <a:p>
                          <a:r>
                            <a:rPr lang="en-US" dirty="0"/>
                            <a:t>6424.96</a:t>
                          </a:r>
                        </a:p>
                      </a:txBody>
                      <a:tcPr/>
                    </a:tc>
                    <a:tc>
                      <a:txBody>
                        <a:bodyPr/>
                        <a:lstStyle/>
                        <a:p>
                          <a:r>
                            <a:rPr lang="en-US" dirty="0"/>
                            <a:t>5937.270</a:t>
                          </a:r>
                        </a:p>
                      </a:txBody>
                      <a:tcPr/>
                    </a:tc>
                    <a:tc>
                      <a:txBody>
                        <a:bodyPr/>
                        <a:lstStyle/>
                        <a:p>
                          <a:r>
                            <a:rPr lang="en-US" dirty="0"/>
                            <a:t>5924.18</a:t>
                          </a:r>
                        </a:p>
                      </a:txBody>
                      <a:tcPr/>
                    </a:tc>
                    <a:extLst>
                      <a:ext uri="{0D108BD9-81ED-4DB2-BD59-A6C34878D82A}">
                        <a16:rowId xmlns:a16="http://schemas.microsoft.com/office/drawing/2014/main" val="3052011645"/>
                      </a:ext>
                    </a:extLst>
                  </a:tr>
                  <a:tr h="4189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Tough-point</a:t>
                          </a:r>
                        </a:p>
                      </a:txBody>
                      <a:tcPr/>
                    </a:tc>
                    <a:tc>
                      <a:txBody>
                        <a:bodyPr/>
                        <a:lstStyle/>
                        <a:p>
                          <a:r>
                            <a:rPr lang="en-US" dirty="0"/>
                            <a:t>0.1,5,0.1,2</a:t>
                          </a:r>
                        </a:p>
                      </a:txBody>
                      <a:tcPr/>
                    </a:tc>
                    <a:tc>
                      <a:txBody>
                        <a:bodyPr/>
                        <a:lstStyle/>
                        <a:p>
                          <a:r>
                            <a:rPr lang="en-US" dirty="0"/>
                            <a:t>23.44</a:t>
                          </a:r>
                        </a:p>
                      </a:txBody>
                      <a:tcPr/>
                    </a:tc>
                    <a:tc>
                      <a:txBody>
                        <a:bodyPr/>
                        <a:lstStyle/>
                        <a:p>
                          <a:r>
                            <a:rPr lang="en-US" dirty="0"/>
                            <a:t>3527</a:t>
                          </a:r>
                        </a:p>
                      </a:txBody>
                      <a:tcPr/>
                    </a:tc>
                    <a:tc>
                      <a:txBody>
                        <a:bodyPr/>
                        <a:lstStyle/>
                        <a:p>
                          <a:r>
                            <a:rPr lang="en-US" dirty="0"/>
                            <a:t>5447.08</a:t>
                          </a:r>
                        </a:p>
                      </a:txBody>
                      <a:tcPr/>
                    </a:tc>
                    <a:tc>
                      <a:txBody>
                        <a:bodyPr/>
                        <a:lstStyle/>
                        <a:p>
                          <a:r>
                            <a:rPr lang="en-US" dirty="0"/>
                            <a:t>5435.49</a:t>
                          </a:r>
                        </a:p>
                      </a:txBody>
                      <a:tcPr/>
                    </a:tc>
                    <a:tc>
                      <a:txBody>
                        <a:bodyPr/>
                        <a:lstStyle/>
                        <a:p>
                          <a:r>
                            <a:rPr lang="en-US" dirty="0"/>
                            <a:t>5432.82</a:t>
                          </a:r>
                        </a:p>
                      </a:txBody>
                      <a:tcPr/>
                    </a:tc>
                    <a:extLst>
                      <a:ext uri="{0D108BD9-81ED-4DB2-BD59-A6C34878D82A}">
                        <a16:rowId xmlns:a16="http://schemas.microsoft.com/office/drawing/2014/main" val="3632325284"/>
                      </a:ext>
                    </a:extLst>
                  </a:tr>
                </a:tbl>
              </a:graphicData>
            </a:graphic>
          </p:graphicFrame>
        </mc:Fallback>
      </mc:AlternateContent>
    </p:spTree>
    <p:extLst>
      <p:ext uri="{BB962C8B-B14F-4D97-AF65-F5344CB8AC3E}">
        <p14:creationId xmlns:p14="http://schemas.microsoft.com/office/powerpoint/2010/main" val="348501190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04A389-E810-9968-021B-569DD8BBA2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a:p>
            <a:pPr marL="0" lvl="0" indent="0" algn="r" rtl="0">
              <a:spcBef>
                <a:spcPts val="0"/>
              </a:spcBef>
              <a:spcAft>
                <a:spcPts val="0"/>
              </a:spcAft>
              <a:buSzPts val="1300"/>
              <a:buNone/>
            </a:pPr>
            <a:endParaRPr lang="en" sz="1300" b="0"/>
          </a:p>
        </p:txBody>
      </p:sp>
      <p:sp>
        <p:nvSpPr>
          <p:cNvPr id="5" name="Subtitle 4">
            <a:extLst>
              <a:ext uri="{FF2B5EF4-FFF2-40B4-BE49-F238E27FC236}">
                <a16:creationId xmlns:a16="http://schemas.microsoft.com/office/drawing/2014/main" id="{EC497EF0-8DBE-FF05-4233-AD40139F97DB}"/>
              </a:ext>
            </a:extLst>
          </p:cNvPr>
          <p:cNvSpPr>
            <a:spLocks noGrp="1"/>
          </p:cNvSpPr>
          <p:nvPr>
            <p:ph type="subTitle" idx="2"/>
          </p:nvPr>
        </p:nvSpPr>
        <p:spPr>
          <a:xfrm>
            <a:off x="2189355" y="3823496"/>
            <a:ext cx="5255941" cy="655455"/>
          </a:xfrm>
        </p:spPr>
        <p:txBody>
          <a:bodyPr/>
          <a:lstStyle/>
          <a:p>
            <a:r>
              <a:rPr lang="en-US" dirty="0"/>
              <a:t>Reduction of costs is most affected by optimization that is about 3-8%. </a:t>
            </a:r>
          </a:p>
          <a:p>
            <a:r>
              <a:rPr lang="en-US" dirty="0"/>
              <a:t>Smoothing contributes less than 1% in cost reduction</a:t>
            </a:r>
          </a:p>
        </p:txBody>
      </p:sp>
      <p:pic>
        <p:nvPicPr>
          <p:cNvPr id="7" name="Picture 6" descr="A graph with different colored lines&#10;&#10;Description automatically generated">
            <a:extLst>
              <a:ext uri="{FF2B5EF4-FFF2-40B4-BE49-F238E27FC236}">
                <a16:creationId xmlns:a16="http://schemas.microsoft.com/office/drawing/2014/main" id="{BB266E7A-340D-ED5F-1FDE-DC187C97D4CC}"/>
              </a:ext>
            </a:extLst>
          </p:cNvPr>
          <p:cNvPicPr>
            <a:picLocks noChangeAspect="1"/>
          </p:cNvPicPr>
          <p:nvPr/>
        </p:nvPicPr>
        <p:blipFill>
          <a:blip r:embed="rId3"/>
          <a:stretch>
            <a:fillRect/>
          </a:stretch>
        </p:blipFill>
        <p:spPr>
          <a:xfrm>
            <a:off x="703357" y="0"/>
            <a:ext cx="7897950" cy="3926196"/>
          </a:xfrm>
          <a:prstGeom prst="rect">
            <a:avLst/>
          </a:prstGeom>
        </p:spPr>
      </p:pic>
    </p:spTree>
    <p:extLst>
      <p:ext uri="{BB962C8B-B14F-4D97-AF65-F5344CB8AC3E}">
        <p14:creationId xmlns:p14="http://schemas.microsoft.com/office/powerpoint/2010/main" val="2874580792"/>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04A389-E810-9968-021B-569DD8BBA2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a:p>
            <a:pPr marL="0" lvl="0" indent="0" algn="r" rtl="0">
              <a:spcBef>
                <a:spcPts val="0"/>
              </a:spcBef>
              <a:spcAft>
                <a:spcPts val="0"/>
              </a:spcAft>
              <a:buSzPts val="1300"/>
              <a:buNone/>
            </a:pPr>
            <a:endParaRPr lang="en" sz="1300" b="0"/>
          </a:p>
        </p:txBody>
      </p:sp>
      <p:pic>
        <p:nvPicPr>
          <p:cNvPr id="3" name="Picture 2" descr="A graph with green lines&#10;&#10;Description automatically generated">
            <a:extLst>
              <a:ext uri="{FF2B5EF4-FFF2-40B4-BE49-F238E27FC236}">
                <a16:creationId xmlns:a16="http://schemas.microsoft.com/office/drawing/2014/main" id="{29B01B58-4F47-C119-251F-A49436F734D8}"/>
              </a:ext>
            </a:extLst>
          </p:cNvPr>
          <p:cNvPicPr>
            <a:picLocks noChangeAspect="1"/>
          </p:cNvPicPr>
          <p:nvPr/>
        </p:nvPicPr>
        <p:blipFill>
          <a:blip r:embed="rId3"/>
          <a:stretch>
            <a:fillRect/>
          </a:stretch>
        </p:blipFill>
        <p:spPr>
          <a:xfrm>
            <a:off x="0" y="8540"/>
            <a:ext cx="4603779" cy="2288611"/>
          </a:xfrm>
          <a:prstGeom prst="rect">
            <a:avLst/>
          </a:prstGeom>
        </p:spPr>
      </p:pic>
      <p:pic>
        <p:nvPicPr>
          <p:cNvPr id="8" name="Picture 7" descr="A graph with green lines&#10;&#10;Description automatically generated">
            <a:extLst>
              <a:ext uri="{FF2B5EF4-FFF2-40B4-BE49-F238E27FC236}">
                <a16:creationId xmlns:a16="http://schemas.microsoft.com/office/drawing/2014/main" id="{CB6F2E83-8CA2-FACE-AF6F-998A9D316829}"/>
              </a:ext>
            </a:extLst>
          </p:cNvPr>
          <p:cNvPicPr>
            <a:picLocks noChangeAspect="1"/>
          </p:cNvPicPr>
          <p:nvPr/>
        </p:nvPicPr>
        <p:blipFill>
          <a:blip r:embed="rId4"/>
          <a:stretch>
            <a:fillRect/>
          </a:stretch>
        </p:blipFill>
        <p:spPr>
          <a:xfrm>
            <a:off x="3902927" y="2040735"/>
            <a:ext cx="4714292" cy="2343549"/>
          </a:xfrm>
          <a:prstGeom prst="rect">
            <a:avLst/>
          </a:prstGeom>
        </p:spPr>
      </p:pic>
      <p:sp>
        <p:nvSpPr>
          <p:cNvPr id="11" name="TextBox 10">
            <a:extLst>
              <a:ext uri="{FF2B5EF4-FFF2-40B4-BE49-F238E27FC236}">
                <a16:creationId xmlns:a16="http://schemas.microsoft.com/office/drawing/2014/main" id="{CB9EA7BA-3542-3C4D-0399-668471CCA586}"/>
              </a:ext>
            </a:extLst>
          </p:cNvPr>
          <p:cNvSpPr txBox="1"/>
          <p:nvPr/>
        </p:nvSpPr>
        <p:spPr>
          <a:xfrm>
            <a:off x="4943709" y="169229"/>
            <a:ext cx="3494048" cy="1938992"/>
          </a:xfrm>
          <a:prstGeom prst="rect">
            <a:avLst/>
          </a:prstGeom>
          <a:noFill/>
        </p:spPr>
        <p:txBody>
          <a:bodyPr wrap="square" rtlCol="0">
            <a:spAutoFit/>
          </a:bodyPr>
          <a:lstStyle/>
          <a:p>
            <a:r>
              <a:rPr lang="en-US" sz="2000" dirty="0">
                <a:latin typeface="Source Sans Pro" panose="020B0503030403020204" pitchFamily="34" charset="0"/>
                <a:ea typeface="Source Sans Pro" panose="020B0503030403020204" pitchFamily="34" charset="0"/>
              </a:rPr>
              <a:t>↓ distance</a:t>
            </a:r>
          </a:p>
          <a:p>
            <a:r>
              <a:rPr lang="en-US" sz="2000" dirty="0">
                <a:latin typeface="Source Sans Pro" panose="020B0503030403020204" pitchFamily="34" charset="0"/>
                <a:ea typeface="Source Sans Pro" panose="020B0503030403020204" pitchFamily="34" charset="0"/>
              </a:rPr>
              <a:t>↑ nodes</a:t>
            </a:r>
          </a:p>
          <a:p>
            <a:r>
              <a:rPr lang="en-US" sz="2000" dirty="0">
                <a:latin typeface="Source Sans Pro" panose="020B0503030403020204" pitchFamily="34" charset="0"/>
                <a:ea typeface="Source Sans Pro" panose="020B0503030403020204" pitchFamily="34" charset="0"/>
              </a:rPr>
              <a:t>↓ cost</a:t>
            </a:r>
          </a:p>
          <a:p>
            <a:r>
              <a:rPr lang="en-US" sz="2000" dirty="0">
                <a:latin typeface="Source Sans Pro" panose="020B0503030403020204" pitchFamily="34" charset="0"/>
                <a:ea typeface="Source Sans Pro" panose="020B0503030403020204" pitchFamily="34" charset="0"/>
              </a:rPr>
              <a:t>↑ time</a:t>
            </a:r>
          </a:p>
          <a:p>
            <a:r>
              <a:rPr lang="en-US" sz="2000" dirty="0">
                <a:latin typeface="Source Sans Pro" panose="020B0503030403020204" pitchFamily="34" charset="0"/>
                <a:ea typeface="Source Sans Pro" panose="020B0503030403020204" pitchFamily="34" charset="0"/>
              </a:rPr>
              <a:t>↑ sharper</a:t>
            </a:r>
          </a:p>
          <a:p>
            <a:r>
              <a:rPr lang="en-US" sz="2000" dirty="0">
                <a:latin typeface="Source Sans Pro" panose="020B0503030403020204" pitchFamily="34" charset="0"/>
                <a:ea typeface="Source Sans Pro" panose="020B0503030403020204" pitchFamily="34" charset="0"/>
              </a:rPr>
              <a:t>↓ effect opt &amp; smooth</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B5F54A-CCF0-0D66-E752-F5FD649D5BA0}"/>
                  </a:ext>
                </a:extLst>
              </p:cNvPr>
              <p:cNvSpPr txBox="1"/>
              <p:nvPr/>
            </p:nvSpPr>
            <p:spPr>
              <a:xfrm>
                <a:off x="446049" y="2202418"/>
                <a:ext cx="3456878" cy="800219"/>
              </a:xfrm>
              <a:prstGeom prst="rect">
                <a:avLst/>
              </a:prstGeom>
              <a:noFill/>
            </p:spPr>
            <p:txBody>
              <a:bodyPr wrap="square">
                <a:spAutoFit/>
              </a:bodyPr>
              <a:lstStyle/>
              <a:p>
                <a:r>
                  <a:rPr lang="en-US" dirty="0"/>
                  <a:t>Considering </a:t>
                </a:r>
                <a:r>
                  <a:rPr lang="en-US" dirty="0" err="1"/>
                  <a:t>turtlebot</a:t>
                </a:r>
                <a:r>
                  <a:rPr lang="en-US" dirty="0"/>
                  <a:t> nodes =1944 </a:t>
                </a:r>
                <a:r>
                  <a:rPr lang="en-US" dirty="0" err="1"/>
                  <a:t>Dist</a:t>
                </a:r>
                <a:r>
                  <a:rPr lang="en-US" dirty="0"/>
                  <a:t> Unit = 0.1, </a:t>
                </a:r>
                <a14:m>
                  <m:oMath xmlns:m="http://schemas.openxmlformats.org/officeDocument/2006/math">
                    <m:r>
                      <a:rPr lang="it-IT" sz="1800" i="1" kern="100" smtClean="0">
                        <a:effectLst/>
                        <a:latin typeface="Cambria Math" panose="02040503050406030204" pitchFamily="18" charset="0"/>
                        <a:ea typeface="Yu Gothic" panose="020B0400000000000000" pitchFamily="34" charset="-128"/>
                        <a:cs typeface="Times New Roman" panose="02020603050405020304" pitchFamily="18" charset="0"/>
                      </a:rPr>
                      <m:t>∆</m:t>
                    </m:r>
                    <m:r>
                      <a:rPr lang="it-IT" sz="1800" i="1" kern="100" smtClean="0">
                        <a:effectLst/>
                        <a:latin typeface="Cambria Math" panose="02040503050406030204" pitchFamily="18" charset="0"/>
                        <a:ea typeface="Yu Gothic" panose="020B0400000000000000" pitchFamily="34" charset="-128"/>
                        <a:cs typeface="Times New Roman" panose="02020603050405020304" pitchFamily="18" charset="0"/>
                      </a:rPr>
                      <m:t>𝑒</m:t>
                    </m:r>
                  </m:oMath>
                </a14:m>
                <a:r>
                  <a:rPr lang="en-US" dirty="0"/>
                  <a:t>=20, p= 0.03, w=30, cost = 6405.36 mm</a:t>
                </a:r>
              </a:p>
            </p:txBody>
          </p:sp>
        </mc:Choice>
        <mc:Fallback xmlns="">
          <p:sp>
            <p:nvSpPr>
              <p:cNvPr id="13" name="TextBox 12">
                <a:extLst>
                  <a:ext uri="{FF2B5EF4-FFF2-40B4-BE49-F238E27FC236}">
                    <a16:creationId xmlns:a16="http://schemas.microsoft.com/office/drawing/2014/main" id="{8DB5F54A-CCF0-0D66-E752-F5FD649D5BA0}"/>
                  </a:ext>
                </a:extLst>
              </p:cNvPr>
              <p:cNvSpPr txBox="1">
                <a:spLocks noRot="1" noChangeAspect="1" noMove="1" noResize="1" noEditPoints="1" noAdjustHandles="1" noChangeArrowheads="1" noChangeShapeType="1" noTextEdit="1"/>
              </p:cNvSpPr>
              <p:nvPr/>
            </p:nvSpPr>
            <p:spPr>
              <a:xfrm>
                <a:off x="446049" y="2202418"/>
                <a:ext cx="3456878" cy="800219"/>
              </a:xfrm>
              <a:prstGeom prst="rect">
                <a:avLst/>
              </a:prstGeom>
              <a:blipFill>
                <a:blip r:embed="rId5"/>
                <a:stretch>
                  <a:fillRect l="-529" t="-758" r="-176"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6AC29F3-B944-3152-F3AF-9EEE681E2480}"/>
                  </a:ext>
                </a:extLst>
              </p:cNvPr>
              <p:cNvSpPr txBox="1"/>
              <p:nvPr/>
            </p:nvSpPr>
            <p:spPr>
              <a:xfrm>
                <a:off x="3709762" y="4225773"/>
                <a:ext cx="4572000" cy="584775"/>
              </a:xfrm>
              <a:prstGeom prst="rect">
                <a:avLst/>
              </a:prstGeom>
              <a:noFill/>
            </p:spPr>
            <p:txBody>
              <a:bodyPr wrap="square">
                <a:spAutoFit/>
              </a:bodyPr>
              <a:lstStyle/>
              <a:p>
                <a:r>
                  <a:rPr lang="en-US" dirty="0"/>
                  <a:t>Considering </a:t>
                </a:r>
                <a:r>
                  <a:rPr lang="en-US" dirty="0" err="1"/>
                  <a:t>turtlebot</a:t>
                </a:r>
                <a:r>
                  <a:rPr lang="en-US" dirty="0"/>
                  <a:t> nodes =344 </a:t>
                </a:r>
                <a:r>
                  <a:rPr lang="en-US" dirty="0" err="1"/>
                  <a:t>Dist</a:t>
                </a:r>
                <a:r>
                  <a:rPr lang="en-US" dirty="0"/>
                  <a:t> Unit = 0.25, </a:t>
                </a:r>
                <a14:m>
                  <m:oMath xmlns:m="http://schemas.openxmlformats.org/officeDocument/2006/math">
                    <m:r>
                      <a:rPr lang="it-IT" sz="1800" i="1" kern="100" smtClean="0">
                        <a:effectLst/>
                        <a:latin typeface="Cambria Math" panose="02040503050406030204" pitchFamily="18" charset="0"/>
                        <a:ea typeface="Yu Gothic" panose="020B0400000000000000" pitchFamily="34" charset="-128"/>
                        <a:cs typeface="Times New Roman" panose="02020603050405020304" pitchFamily="18" charset="0"/>
                      </a:rPr>
                      <m:t>∆</m:t>
                    </m:r>
                    <m:r>
                      <a:rPr lang="it-IT" sz="1800" i="1" kern="100" smtClean="0">
                        <a:effectLst/>
                        <a:latin typeface="Cambria Math" panose="02040503050406030204" pitchFamily="18" charset="0"/>
                        <a:ea typeface="Yu Gothic" panose="020B0400000000000000" pitchFamily="34" charset="-128"/>
                        <a:cs typeface="Times New Roman" panose="02020603050405020304" pitchFamily="18" charset="0"/>
                      </a:rPr>
                      <m:t>𝑒</m:t>
                    </m:r>
                  </m:oMath>
                </a14:m>
                <a:r>
                  <a:rPr lang="en-US" dirty="0"/>
                  <a:t>=10, p= 0.03, w=30, cost = 8046.82 mm</a:t>
                </a:r>
              </a:p>
            </p:txBody>
          </p:sp>
        </mc:Choice>
        <mc:Fallback xmlns="">
          <p:sp>
            <p:nvSpPr>
              <p:cNvPr id="15" name="TextBox 14">
                <a:extLst>
                  <a:ext uri="{FF2B5EF4-FFF2-40B4-BE49-F238E27FC236}">
                    <a16:creationId xmlns:a16="http://schemas.microsoft.com/office/drawing/2014/main" id="{86AC29F3-B944-3152-F3AF-9EEE681E2480}"/>
                  </a:ext>
                </a:extLst>
              </p:cNvPr>
              <p:cNvSpPr txBox="1">
                <a:spLocks noRot="1" noChangeAspect="1" noMove="1" noResize="1" noEditPoints="1" noAdjustHandles="1" noChangeArrowheads="1" noChangeShapeType="1" noTextEdit="1"/>
              </p:cNvSpPr>
              <p:nvPr/>
            </p:nvSpPr>
            <p:spPr>
              <a:xfrm>
                <a:off x="3709762" y="4225773"/>
                <a:ext cx="4572000" cy="584775"/>
              </a:xfrm>
              <a:prstGeom prst="rect">
                <a:avLst/>
              </a:prstGeom>
              <a:blipFill>
                <a:blip r:embed="rId6"/>
                <a:stretch>
                  <a:fillRect l="-400" t="-2083" b="-8333"/>
                </a:stretch>
              </a:blipFill>
            </p:spPr>
            <p:txBody>
              <a:bodyPr/>
              <a:lstStyle/>
              <a:p>
                <a:r>
                  <a:rPr lang="en-US">
                    <a:noFill/>
                  </a:rPr>
                  <a:t> </a:t>
                </a:r>
              </a:p>
            </p:txBody>
          </p:sp>
        </mc:Fallback>
      </mc:AlternateContent>
    </p:spTree>
    <p:extLst>
      <p:ext uri="{BB962C8B-B14F-4D97-AF65-F5344CB8AC3E}">
        <p14:creationId xmlns:p14="http://schemas.microsoft.com/office/powerpoint/2010/main" val="3691038800"/>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ctrTitle"/>
          </p:nvPr>
        </p:nvSpPr>
        <p:spPr>
          <a:xfrm>
            <a:off x="2802673" y="126379"/>
            <a:ext cx="5753183" cy="741937"/>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700"/>
              <a:buNone/>
            </a:pPr>
            <a:r>
              <a:rPr lang="en" dirty="0"/>
              <a:t>Problems Faced</a:t>
            </a:r>
            <a:endParaRPr dirty="0"/>
          </a:p>
        </p:txBody>
      </p:sp>
      <p:sp>
        <p:nvSpPr>
          <p:cNvPr id="198" name="Google Shape;198;p25"/>
          <p:cNvSpPr txBox="1">
            <a:spLocks noGrp="1"/>
          </p:cNvSpPr>
          <p:nvPr>
            <p:ph type="subTitle" idx="1"/>
          </p:nvPr>
        </p:nvSpPr>
        <p:spPr>
          <a:xfrm>
            <a:off x="3389971" y="868316"/>
            <a:ext cx="5247661" cy="4028379"/>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Tuning of parameters and comprehension of their effects. Certain values lead to non desirable solutions.</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Full smoothing application of the CAF method. Pseudo-smoothing implementation was done.</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Check collision strategy required more iterations than expected, using interpolation.</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Animation fail if frame rate is high.</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endParaRPr dirty="0"/>
          </a:p>
        </p:txBody>
      </p:sp>
    </p:spTree>
    <p:extLst>
      <p:ext uri="{BB962C8B-B14F-4D97-AF65-F5344CB8AC3E}">
        <p14:creationId xmlns:p14="http://schemas.microsoft.com/office/powerpoint/2010/main" val="3709613696"/>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35D7D-B27D-9AA4-040A-3830F4D895F5}"/>
              </a:ext>
            </a:extLst>
          </p:cNvPr>
          <p:cNvSpPr>
            <a:spLocks noGrp="1"/>
          </p:cNvSpPr>
          <p:nvPr>
            <p:ph type="ctrTitle"/>
          </p:nvPr>
        </p:nvSpPr>
        <p:spPr>
          <a:xfrm>
            <a:off x="3762726" y="59472"/>
            <a:ext cx="4830300" cy="652727"/>
          </a:xfrm>
        </p:spPr>
        <p:txBody>
          <a:bodyPr/>
          <a:lstStyle/>
          <a:p>
            <a:r>
              <a:rPr lang="en-US" dirty="0"/>
              <a:t>Future work</a:t>
            </a:r>
          </a:p>
        </p:txBody>
      </p:sp>
      <p:sp>
        <p:nvSpPr>
          <p:cNvPr id="3" name="Google Shape;198;p25">
            <a:extLst>
              <a:ext uri="{FF2B5EF4-FFF2-40B4-BE49-F238E27FC236}">
                <a16:creationId xmlns:a16="http://schemas.microsoft.com/office/drawing/2014/main" id="{3B068673-8CFB-006D-FB86-9AD7DC7A4F06}"/>
              </a:ext>
            </a:extLst>
          </p:cNvPr>
          <p:cNvSpPr txBox="1">
            <a:spLocks noGrp="1"/>
          </p:cNvSpPr>
          <p:nvPr>
            <p:ph type="subTitle" idx="1"/>
          </p:nvPr>
        </p:nvSpPr>
        <p:spPr>
          <a:xfrm>
            <a:off x="3397405" y="712199"/>
            <a:ext cx="5247661" cy="4371829"/>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Improve CAF current smoothing implementation.</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Better strategy for check collision</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Be able to use a robot with dimensions no matter the given maze.</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Adaptative calculations according with information of map.</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Consider multi robot agents.</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Use of ML as reinforce or deep networks.</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Extend problem to 3D space.</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endParaRPr lang="en-US" dirty="0"/>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endParaRPr dirty="0"/>
          </a:p>
        </p:txBody>
      </p:sp>
    </p:spTree>
    <p:extLst>
      <p:ext uri="{BB962C8B-B14F-4D97-AF65-F5344CB8AC3E}">
        <p14:creationId xmlns:p14="http://schemas.microsoft.com/office/powerpoint/2010/main" val="3532716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ctrTitle"/>
          </p:nvPr>
        </p:nvSpPr>
        <p:spPr>
          <a:xfrm>
            <a:off x="2795239" y="95715"/>
            <a:ext cx="5753183" cy="741937"/>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700"/>
              <a:buNone/>
            </a:pPr>
            <a:r>
              <a:rPr lang="en" dirty="0"/>
              <a:t>Conclusions</a:t>
            </a:r>
            <a:endParaRPr dirty="0"/>
          </a:p>
        </p:txBody>
      </p:sp>
      <p:sp>
        <p:nvSpPr>
          <p:cNvPr id="198" name="Google Shape;198;p25"/>
          <p:cNvSpPr txBox="1">
            <a:spLocks noGrp="1"/>
          </p:cNvSpPr>
          <p:nvPr>
            <p:ph type="subTitle" idx="1"/>
          </p:nvPr>
        </p:nvSpPr>
        <p:spPr>
          <a:xfrm>
            <a:off x="3300761" y="837652"/>
            <a:ext cx="5247661" cy="4039698"/>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CAF-RRT* straightens the total path considering collision and plus smooth it for minimize harsh transitions. </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Although solution is not deterministic, it gives a faster and feasible solution than graph traversal algorithms used before.</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dirty="0"/>
              <a:t>Efficient, optimal considering safety and improvement of path quality is directly related of a well tuned execution for the application.</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endParaRPr lang="en-US" dirty="0"/>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endParaRPr dirty="0"/>
          </a:p>
        </p:txBody>
      </p:sp>
    </p:spTree>
    <p:extLst>
      <p:ext uri="{BB962C8B-B14F-4D97-AF65-F5344CB8AC3E}">
        <p14:creationId xmlns:p14="http://schemas.microsoft.com/office/powerpoint/2010/main" val="2582210756"/>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8"/>
          <p:cNvSpPr txBox="1">
            <a:spLocks noGrp="1"/>
          </p:cNvSpPr>
          <p:nvPr>
            <p:ph type="title"/>
          </p:nvPr>
        </p:nvSpPr>
        <p:spPr>
          <a:xfrm>
            <a:off x="606225" y="385025"/>
            <a:ext cx="8382000" cy="626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600"/>
              <a:buNone/>
            </a:pPr>
            <a:r>
              <a:rPr lang="en" dirty="0"/>
              <a:t>Bibliography</a:t>
            </a:r>
            <a:endParaRPr dirty="0"/>
          </a:p>
        </p:txBody>
      </p:sp>
      <p:sp>
        <p:nvSpPr>
          <p:cNvPr id="216" name="Google Shape;216;p28"/>
          <p:cNvSpPr txBox="1">
            <a:spLocks noGrp="1"/>
          </p:cNvSpPr>
          <p:nvPr>
            <p:ph type="body" idx="4294967295"/>
          </p:nvPr>
        </p:nvSpPr>
        <p:spPr>
          <a:xfrm>
            <a:off x="638675" y="1107725"/>
            <a:ext cx="6219300" cy="2442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600"/>
              </a:spcBef>
              <a:spcAft>
                <a:spcPts val="0"/>
              </a:spcAft>
              <a:buSzPts val="2400"/>
              <a:buNone/>
            </a:pPr>
            <a:endParaRPr dirty="0">
              <a:latin typeface="Source Sans Pro"/>
              <a:ea typeface="Source Sans Pro"/>
              <a:cs typeface="Source Sans Pro"/>
              <a:sym typeface="Source Sans Pro"/>
            </a:endParaRPr>
          </a:p>
          <a:p>
            <a:pPr marL="0" lvl="0" indent="0" algn="l" rtl="0">
              <a:lnSpc>
                <a:spcPct val="115000"/>
              </a:lnSpc>
              <a:spcBef>
                <a:spcPts val="1600"/>
              </a:spcBef>
              <a:spcAft>
                <a:spcPts val="1600"/>
              </a:spcAft>
              <a:buSzPts val="2400"/>
              <a:buNone/>
            </a:pPr>
            <a:endParaRPr dirty="0">
              <a:latin typeface="Source Sans Pro"/>
              <a:ea typeface="Source Sans Pro"/>
              <a:cs typeface="Source Sans Pro"/>
              <a:sym typeface="Source Sans Pro"/>
            </a:endParaRPr>
          </a:p>
        </p:txBody>
      </p:sp>
      <p:sp>
        <p:nvSpPr>
          <p:cNvPr id="217" name="Google Shape;217;p28"/>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16</a:t>
            </a:fld>
            <a:endParaRPr/>
          </a:p>
        </p:txBody>
      </p:sp>
      <p:sp>
        <p:nvSpPr>
          <p:cNvPr id="4" name="Rectangle 3">
            <a:extLst>
              <a:ext uri="{FF2B5EF4-FFF2-40B4-BE49-F238E27FC236}">
                <a16:creationId xmlns:a16="http://schemas.microsoft.com/office/drawing/2014/main" id="{6FD0894A-1A28-472B-63CC-1BD577145163}"/>
              </a:ext>
            </a:extLst>
          </p:cNvPr>
          <p:cNvSpPr>
            <a:spLocks noChangeArrowheads="1"/>
          </p:cNvSpPr>
          <p:nvPr/>
        </p:nvSpPr>
        <p:spPr bwMode="auto">
          <a:xfrm>
            <a:off x="512956" y="910640"/>
            <a:ext cx="811808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rPr>
              <a:t>WANG, B., JU1, D., XU, F., FENG, C., &amp; XUN, G. (2022, December). CAF-RRT∗: A 2D Path Planning Algorithm Based on Circular Arc Fillet Method. IEEE SYSTEMS, MAN AND CYBERNETICS SOCIETY SECTION, 127168-127181. Retrieved from </a:t>
            </a:r>
            <a:r>
              <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hlinkClick r:id="rId3"/>
              </a:rPr>
              <a:t>https://ieeexplore.ieee.org/document/9969595</a:t>
            </a:r>
            <a:r>
              <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rPr>
              <a:t> </a:t>
            </a:r>
            <a:r>
              <a:rPr kumimoji="0" lang="en-US" altLang="en-US" b="1"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rPr>
              <a:t>Images of paper were used</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rPr>
              <a:t>Jeong, I.-B., Lee, S.-J., &amp; Kim, J.-H. (2019, January). Quick-RRT∗: Triangular inequality-based implementation of RRT∗ with improved initial solution and convergence rate. Expert Systems with Applications, 82-90. Retrieved from </a:t>
            </a:r>
            <a:r>
              <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hlinkClick r:id="rId4"/>
              </a:rPr>
              <a:t>https://www.sciencedirect.com/science/article/abs/pii/S0957417419300326</a:t>
            </a:r>
            <a:endPar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rPr>
              <a:t>LaValle, S. M. (2006). Planning Algorithms . Cambridge University Press. Retrieved from </a:t>
            </a:r>
            <a:r>
              <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hlinkClick r:id="rId5"/>
              </a:rPr>
              <a:t>https://msl.cs.uiuc.edu/planning/bookbig.pdf</a:t>
            </a:r>
            <a:endPar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rPr>
              <a:t>Miller, R. (1992). JOINING TWO LINES WITH A CIRCULAR ARC FILLET. </a:t>
            </a:r>
            <a:r>
              <a:rPr kumimoji="0" lang="en-US" altLang="en-US" b="0" i="1"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rPr>
              <a:t>Graphics Gems III (IBM Version)</a:t>
            </a:r>
            <a:r>
              <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rPr>
              <a:t>, 193-198. Retrieved from </a:t>
            </a:r>
            <a:r>
              <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hlinkClick r:id="rId6"/>
              </a:rPr>
              <a:t>https://www.sciencedirect.com/science/article/abs/pii/B9780080507552500440</a:t>
            </a:r>
            <a:endParaRPr kumimoji="0" lang="en-US" altLang="en-US" b="0" i="0" u="none" strike="noStrike" cap="none" normalizeH="0" baseline="0" dirty="0">
              <a:ln>
                <a:noFill/>
              </a:ln>
              <a:solidFill>
                <a:schemeClr val="tx1"/>
              </a:solidFill>
              <a:effectLst/>
              <a:latin typeface="Aptos" panose="020B0004020202020204" pitchFamily="34" charset="0"/>
              <a:ea typeface="Yu Gothic" panose="020B0400000000000000" pitchFamily="34" charset="-128"/>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8055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a:spLocks noGrp="1"/>
          </p:cNvSpPr>
          <p:nvPr>
            <p:ph type="ctrTitle"/>
          </p:nvPr>
        </p:nvSpPr>
        <p:spPr>
          <a:xfrm>
            <a:off x="353602" y="174384"/>
            <a:ext cx="2984330" cy="992400"/>
          </a:xfrm>
          <a:prstGeom prst="rect">
            <a:avLst/>
          </a:prstGeom>
          <a:noFill/>
          <a:ln>
            <a:noFill/>
          </a:ln>
        </p:spPr>
        <p:txBody>
          <a:bodyPr spcFirstLastPara="1" wrap="square" lIns="0" tIns="0" rIns="0" bIns="0" anchor="b" anchorCtr="0">
            <a:noAutofit/>
          </a:bodyPr>
          <a:lstStyle/>
          <a:p>
            <a:r>
              <a:rPr lang="en-US" dirty="0"/>
              <a:t>Content</a:t>
            </a:r>
            <a:endParaRPr lang="en-US" b="1" dirty="0"/>
          </a:p>
        </p:txBody>
      </p:sp>
      <p:sp>
        <p:nvSpPr>
          <p:cNvPr id="191" name="Google Shape;191;p24"/>
          <p:cNvSpPr txBox="1">
            <a:spLocks noGrp="1"/>
          </p:cNvSpPr>
          <p:nvPr>
            <p:ph type="subTitle" idx="2"/>
          </p:nvPr>
        </p:nvSpPr>
        <p:spPr>
          <a:xfrm>
            <a:off x="353602" y="1166784"/>
            <a:ext cx="4585192" cy="3426701"/>
          </a:xfrm>
          <a:prstGeom prst="rect">
            <a:avLst/>
          </a:prstGeom>
          <a:noFill/>
          <a:ln>
            <a:noFill/>
          </a:ln>
        </p:spPr>
        <p:txBody>
          <a:bodyPr spcFirstLastPara="1" wrap="square" lIns="0" tIns="0" rIns="0" bIns="0" anchor="t" anchorCtr="0">
            <a:noAutofit/>
          </a:bodyPr>
          <a:lstStyle/>
          <a:p>
            <a:pPr>
              <a:buFont typeface="Arial" panose="020B0604020202020204" pitchFamily="34" charset="0"/>
              <a:buChar char="•"/>
            </a:pPr>
            <a:r>
              <a:rPr lang="en-US" dirty="0"/>
              <a:t>Introduction</a:t>
            </a:r>
          </a:p>
          <a:p>
            <a:pPr>
              <a:buFont typeface="Arial" panose="020B0604020202020204" pitchFamily="34" charset="0"/>
              <a:buChar char="•"/>
            </a:pPr>
            <a:r>
              <a:rPr lang="en-US" dirty="0"/>
              <a:t>Algorithm</a:t>
            </a:r>
          </a:p>
          <a:p>
            <a:pPr>
              <a:buFont typeface="Arial" panose="020B0604020202020204" pitchFamily="34" charset="0"/>
              <a:buChar char="•"/>
            </a:pPr>
            <a:r>
              <a:rPr lang="en-US" dirty="0"/>
              <a:t>Simulation</a:t>
            </a:r>
          </a:p>
          <a:p>
            <a:pPr>
              <a:buFont typeface="Arial" panose="020B0604020202020204" pitchFamily="34" charset="0"/>
              <a:buChar char="•"/>
            </a:pPr>
            <a:r>
              <a:rPr lang="en-US" dirty="0"/>
              <a:t>Results </a:t>
            </a:r>
          </a:p>
          <a:p>
            <a:pPr>
              <a:buFont typeface="Arial" panose="020B0604020202020204" pitchFamily="34" charset="0"/>
              <a:buChar char="•"/>
            </a:pPr>
            <a:r>
              <a:rPr lang="en-US" dirty="0"/>
              <a:t>Problems Faced</a:t>
            </a:r>
          </a:p>
          <a:p>
            <a:pPr>
              <a:buFont typeface="Arial" panose="020B0604020202020204" pitchFamily="34" charset="0"/>
              <a:buChar char="•"/>
            </a:pPr>
            <a:r>
              <a:rPr lang="en-US" dirty="0"/>
              <a:t>Future Work</a:t>
            </a:r>
          </a:p>
          <a:p>
            <a:pPr>
              <a:buFont typeface="Arial" panose="020B0604020202020204" pitchFamily="34" charset="0"/>
              <a:buChar char="•"/>
            </a:pPr>
            <a:r>
              <a:rPr lang="en-US" dirty="0"/>
              <a:t>Conclusion</a:t>
            </a:r>
          </a:p>
          <a:p>
            <a:pPr marL="342900" lvl="0" indent="-342900" algn="l" rtl="0">
              <a:lnSpc>
                <a:spcPct val="100000"/>
              </a:lnSpc>
              <a:spcBef>
                <a:spcPts val="0"/>
              </a:spcBef>
              <a:spcAft>
                <a:spcPts val="0"/>
              </a:spcAft>
              <a:buSzPts val="2800"/>
              <a:buFont typeface="Arial" panose="020B0604020202020204" pitchFamily="34" charset="0"/>
              <a:buChar char="•"/>
            </a:pPr>
            <a:endParaRPr dirty="0"/>
          </a:p>
        </p:txBody>
      </p:sp>
      <p:sp>
        <p:nvSpPr>
          <p:cNvPr id="192" name="Google Shape;192;p24"/>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59073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ctrTitle"/>
          </p:nvPr>
        </p:nvSpPr>
        <p:spPr>
          <a:xfrm>
            <a:off x="3718122" y="304799"/>
            <a:ext cx="4830300" cy="741937"/>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700"/>
              <a:buNone/>
            </a:pPr>
            <a:r>
              <a:rPr lang="en" dirty="0"/>
              <a:t>Introduction</a:t>
            </a:r>
            <a:endParaRPr dirty="0"/>
          </a:p>
        </p:txBody>
      </p:sp>
      <p:sp>
        <p:nvSpPr>
          <p:cNvPr id="198" name="Google Shape;198;p25"/>
          <p:cNvSpPr txBox="1">
            <a:spLocks noGrp="1"/>
          </p:cNvSpPr>
          <p:nvPr>
            <p:ph type="subTitle" idx="1"/>
          </p:nvPr>
        </p:nvSpPr>
        <p:spPr>
          <a:xfrm>
            <a:off x="3389971" y="1115121"/>
            <a:ext cx="5247661" cy="153886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CAF-RRT* is an improved algorithm introduced in 2022 based on previous variants of the original sample-based known as Rapidly-exploring Random Trees (RRT) method. </a:t>
            </a:r>
            <a:endParaRPr dirty="0"/>
          </a:p>
        </p:txBody>
      </p:sp>
      <p:sp>
        <p:nvSpPr>
          <p:cNvPr id="3" name="Google Shape;198;p25">
            <a:extLst>
              <a:ext uri="{FF2B5EF4-FFF2-40B4-BE49-F238E27FC236}">
                <a16:creationId xmlns:a16="http://schemas.microsoft.com/office/drawing/2014/main" id="{DE9CA888-588F-9E10-2F76-6FCC3FA7C359}"/>
              </a:ext>
            </a:extLst>
          </p:cNvPr>
          <p:cNvSpPr txBox="1">
            <a:spLocks/>
          </p:cNvSpPr>
          <p:nvPr/>
        </p:nvSpPr>
        <p:spPr>
          <a:xfrm>
            <a:off x="3383061" y="3013617"/>
            <a:ext cx="5500422" cy="182508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3pPr>
            <a:lvl4pPr marL="1828800" marR="0" lvl="3" indent="-31115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4pPr>
            <a:lvl5pPr marL="2286000" marR="0" lvl="4" indent="-2921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5pPr>
            <a:lvl6pPr marL="2743200" marR="0" lvl="5"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6pPr>
            <a:lvl7pPr marL="3200400" marR="0" lvl="6"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7pPr>
            <a:lvl8pPr marL="3657600" marR="0" lvl="7"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8pPr>
            <a:lvl9pPr marL="4114800" marR="0" lvl="8"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9pPr>
          </a:lstStyle>
          <a:p>
            <a:pPr marL="0" indent="0">
              <a:buClr>
                <a:schemeClr val="dk1"/>
              </a:buClr>
              <a:buSzPts val="1100"/>
              <a:buFont typeface="Arial"/>
              <a:buNone/>
            </a:pPr>
            <a:r>
              <a:rPr lang="en-US" dirty="0"/>
              <a:t>The implementation, simulation and metrics obtained by the creation of two scenarios for robot path planning are presented with challenges &amp; improvements ahead.  </a:t>
            </a:r>
          </a:p>
        </p:txBody>
      </p:sp>
    </p:spTree>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ctrTitle"/>
          </p:nvPr>
        </p:nvSpPr>
        <p:spPr>
          <a:xfrm>
            <a:off x="3773759" y="206154"/>
            <a:ext cx="3232805" cy="689898"/>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700"/>
              <a:buNone/>
            </a:pPr>
            <a:r>
              <a:rPr lang="en" dirty="0">
                <a:solidFill>
                  <a:srgbClr val="282828"/>
                </a:solidFill>
              </a:rPr>
              <a:t>Algorithm </a:t>
            </a:r>
            <a:endParaRPr dirty="0">
              <a:solidFill>
                <a:srgbClr val="282828"/>
              </a:solidFill>
            </a:endParaRPr>
          </a:p>
        </p:txBody>
      </p:sp>
      <p:sp>
        <p:nvSpPr>
          <p:cNvPr id="204" name="Google Shape;204;p26"/>
          <p:cNvSpPr txBox="1">
            <a:spLocks noGrp="1"/>
          </p:cNvSpPr>
          <p:nvPr>
            <p:ph type="subTitle" idx="1"/>
          </p:nvPr>
        </p:nvSpPr>
        <p:spPr>
          <a:xfrm>
            <a:off x="3739542" y="1870406"/>
            <a:ext cx="1842620" cy="31750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 dirty="0"/>
              <a:t>Quick-RRT*</a:t>
            </a:r>
            <a:endParaRPr dirty="0"/>
          </a:p>
        </p:txBody>
      </p:sp>
      <p:sp>
        <p:nvSpPr>
          <p:cNvPr id="5" name="Plus Sign 4">
            <a:extLst>
              <a:ext uri="{FF2B5EF4-FFF2-40B4-BE49-F238E27FC236}">
                <a16:creationId xmlns:a16="http://schemas.microsoft.com/office/drawing/2014/main" id="{98DE2864-1806-5007-FC3E-B696E410D97D}"/>
              </a:ext>
            </a:extLst>
          </p:cNvPr>
          <p:cNvSpPr/>
          <p:nvPr/>
        </p:nvSpPr>
        <p:spPr>
          <a:xfrm>
            <a:off x="4084804" y="1394777"/>
            <a:ext cx="576048" cy="47265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04;p26">
            <a:extLst>
              <a:ext uri="{FF2B5EF4-FFF2-40B4-BE49-F238E27FC236}">
                <a16:creationId xmlns:a16="http://schemas.microsoft.com/office/drawing/2014/main" id="{98AB78A4-8D0D-ECF9-6404-FB0D8C939F0A}"/>
              </a:ext>
            </a:extLst>
          </p:cNvPr>
          <p:cNvSpPr txBox="1">
            <a:spLocks/>
          </p:cNvSpPr>
          <p:nvPr/>
        </p:nvSpPr>
        <p:spPr>
          <a:xfrm>
            <a:off x="3273456" y="950734"/>
            <a:ext cx="2229195" cy="3893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3pPr>
            <a:lvl4pPr marL="1828800" marR="0" lvl="3" indent="-31115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4pPr>
            <a:lvl5pPr marL="2286000" marR="0" lvl="4" indent="-2921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5pPr>
            <a:lvl6pPr marL="2743200" marR="0" lvl="5"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6pPr>
            <a:lvl7pPr marL="3200400" marR="0" lvl="6"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7pPr>
            <a:lvl8pPr marL="3657600" marR="0" lvl="7"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8pPr>
            <a:lvl9pPr marL="4114800" marR="0" lvl="8"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9pPr>
          </a:lstStyle>
          <a:p>
            <a:pPr marL="0" indent="0"/>
            <a:r>
              <a:rPr lang="en-US" dirty="0"/>
              <a:t>Bidirectional RRT</a:t>
            </a:r>
          </a:p>
        </p:txBody>
      </p:sp>
      <p:sp>
        <p:nvSpPr>
          <p:cNvPr id="8" name="Google Shape;204;p26">
            <a:extLst>
              <a:ext uri="{FF2B5EF4-FFF2-40B4-BE49-F238E27FC236}">
                <a16:creationId xmlns:a16="http://schemas.microsoft.com/office/drawing/2014/main" id="{AABB060B-19CA-989A-E3A1-B73C3B472665}"/>
              </a:ext>
            </a:extLst>
          </p:cNvPr>
          <p:cNvSpPr txBox="1">
            <a:spLocks/>
          </p:cNvSpPr>
          <p:nvPr/>
        </p:nvSpPr>
        <p:spPr>
          <a:xfrm>
            <a:off x="3888582" y="3327843"/>
            <a:ext cx="1842620" cy="3175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3pPr>
            <a:lvl4pPr marL="1828800" marR="0" lvl="3" indent="-31115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4pPr>
            <a:lvl5pPr marL="2286000" marR="0" lvl="4" indent="-2921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5pPr>
            <a:lvl6pPr marL="2743200" marR="0" lvl="5"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6pPr>
            <a:lvl7pPr marL="3200400" marR="0" lvl="6"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7pPr>
            <a:lvl8pPr marL="3657600" marR="0" lvl="7"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8pPr>
            <a:lvl9pPr marL="4114800" marR="0" lvl="8"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9pPr>
          </a:lstStyle>
          <a:p>
            <a:pPr marL="0" indent="0"/>
            <a:r>
              <a:rPr lang="en-US" dirty="0"/>
              <a:t>CAF-RRT*</a:t>
            </a:r>
          </a:p>
        </p:txBody>
      </p:sp>
      <p:sp>
        <p:nvSpPr>
          <p:cNvPr id="9" name="Google Shape;269;p33">
            <a:extLst>
              <a:ext uri="{FF2B5EF4-FFF2-40B4-BE49-F238E27FC236}">
                <a16:creationId xmlns:a16="http://schemas.microsoft.com/office/drawing/2014/main" id="{F8DB669C-4689-BDEB-5507-0B90AD15F67F}"/>
              </a:ext>
            </a:extLst>
          </p:cNvPr>
          <p:cNvSpPr/>
          <p:nvPr/>
        </p:nvSpPr>
        <p:spPr>
          <a:xfrm rot="5400000">
            <a:off x="3961607" y="2334030"/>
            <a:ext cx="822442" cy="874128"/>
          </a:xfrm>
          <a:custGeom>
            <a:avLst/>
            <a:gdLst/>
            <a:ahLst/>
            <a:cxnLst/>
            <a:rect l="l" t="t" r="r" b="b"/>
            <a:pathLst>
              <a:path w="310942" h="310801" extrusionOk="0">
                <a:moveTo>
                  <a:pt x="48578" y="0"/>
                </a:moveTo>
                <a:lnTo>
                  <a:pt x="204216" y="0"/>
                </a:lnTo>
                <a:lnTo>
                  <a:pt x="310942" y="145691"/>
                </a:lnTo>
                <a:lnTo>
                  <a:pt x="155448" y="310801"/>
                </a:lnTo>
                <a:lnTo>
                  <a:pt x="0" y="310801"/>
                </a:lnTo>
                <a:lnTo>
                  <a:pt x="155448" y="145637"/>
                </a:lnTo>
                <a:close/>
              </a:path>
            </a:pathLst>
          </a:custGeom>
          <a:solidFill>
            <a:srgbClr val="B7B7B7"/>
          </a:solidFill>
          <a:ln>
            <a:noFill/>
          </a:ln>
        </p:spPr>
        <p:txBody>
          <a:bodyPr/>
          <a:lstStyle/>
          <a:p>
            <a:endParaRPr lang="en-US"/>
          </a:p>
        </p:txBody>
      </p:sp>
      <p:sp>
        <p:nvSpPr>
          <p:cNvPr id="10" name="Google Shape;266;p33">
            <a:extLst>
              <a:ext uri="{FF2B5EF4-FFF2-40B4-BE49-F238E27FC236}">
                <a16:creationId xmlns:a16="http://schemas.microsoft.com/office/drawing/2014/main" id="{2C6333C0-34C4-52B1-A4EC-7D814B2E6685}"/>
              </a:ext>
            </a:extLst>
          </p:cNvPr>
          <p:cNvSpPr/>
          <p:nvPr/>
        </p:nvSpPr>
        <p:spPr>
          <a:xfrm>
            <a:off x="4978940" y="3049529"/>
            <a:ext cx="822442" cy="874128"/>
          </a:xfrm>
          <a:custGeom>
            <a:avLst/>
            <a:gdLst/>
            <a:ahLst/>
            <a:cxnLst/>
            <a:rect l="l" t="t" r="r" b="b"/>
            <a:pathLst>
              <a:path w="310942" h="310801" extrusionOk="0">
                <a:moveTo>
                  <a:pt x="48578" y="0"/>
                </a:moveTo>
                <a:lnTo>
                  <a:pt x="204216" y="0"/>
                </a:lnTo>
                <a:lnTo>
                  <a:pt x="310942" y="145691"/>
                </a:lnTo>
                <a:lnTo>
                  <a:pt x="155448" y="310801"/>
                </a:lnTo>
                <a:lnTo>
                  <a:pt x="0" y="310801"/>
                </a:lnTo>
                <a:lnTo>
                  <a:pt x="155448" y="145637"/>
                </a:lnTo>
                <a:close/>
              </a:path>
            </a:pathLst>
          </a:custGeom>
          <a:solidFill>
            <a:srgbClr val="E31933"/>
          </a:solidFill>
          <a:ln>
            <a:noFill/>
          </a:ln>
        </p:spPr>
        <p:txBody>
          <a:bodyPr/>
          <a:lstStyle/>
          <a:p>
            <a:endParaRPr lang="en-US"/>
          </a:p>
        </p:txBody>
      </p:sp>
      <p:sp>
        <p:nvSpPr>
          <p:cNvPr id="11" name="Google Shape;204;p26">
            <a:extLst>
              <a:ext uri="{FF2B5EF4-FFF2-40B4-BE49-F238E27FC236}">
                <a16:creationId xmlns:a16="http://schemas.microsoft.com/office/drawing/2014/main" id="{C44DC98D-033C-3535-983B-C04E0ECC9251}"/>
              </a:ext>
            </a:extLst>
          </p:cNvPr>
          <p:cNvSpPr txBox="1">
            <a:spLocks/>
          </p:cNvSpPr>
          <p:nvPr/>
        </p:nvSpPr>
        <p:spPr>
          <a:xfrm>
            <a:off x="5900250" y="3305175"/>
            <a:ext cx="1842620" cy="3175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3pPr>
            <a:lvl4pPr marL="1828800" marR="0" lvl="3" indent="-31115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4pPr>
            <a:lvl5pPr marL="2286000" marR="0" lvl="4" indent="-2921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5pPr>
            <a:lvl6pPr marL="2743200" marR="0" lvl="5"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6pPr>
            <a:lvl7pPr marL="3200400" marR="0" lvl="6"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7pPr>
            <a:lvl8pPr marL="3657600" marR="0" lvl="7"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8pPr>
            <a:lvl9pPr marL="4114800" marR="0" lvl="8"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9pPr>
          </a:lstStyle>
          <a:p>
            <a:pPr marL="0" indent="0"/>
            <a:r>
              <a:rPr lang="en-US" dirty="0"/>
              <a:t>Optimization</a:t>
            </a:r>
          </a:p>
        </p:txBody>
      </p:sp>
      <p:sp>
        <p:nvSpPr>
          <p:cNvPr id="12" name="Google Shape;270;p33">
            <a:extLst>
              <a:ext uri="{FF2B5EF4-FFF2-40B4-BE49-F238E27FC236}">
                <a16:creationId xmlns:a16="http://schemas.microsoft.com/office/drawing/2014/main" id="{505B8088-0A5D-472E-A28A-178629882B0A}"/>
              </a:ext>
            </a:extLst>
          </p:cNvPr>
          <p:cNvSpPr/>
          <p:nvPr/>
        </p:nvSpPr>
        <p:spPr>
          <a:xfrm rot="16200000">
            <a:off x="6339468" y="2279377"/>
            <a:ext cx="822442" cy="874128"/>
          </a:xfrm>
          <a:custGeom>
            <a:avLst/>
            <a:gdLst/>
            <a:ahLst/>
            <a:cxnLst/>
            <a:rect l="l" t="t" r="r" b="b"/>
            <a:pathLst>
              <a:path w="310942" h="310801" extrusionOk="0">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txBody>
          <a:bodyPr/>
          <a:lstStyle/>
          <a:p>
            <a:endParaRPr lang="en-US"/>
          </a:p>
        </p:txBody>
      </p:sp>
      <p:sp>
        <p:nvSpPr>
          <p:cNvPr id="13" name="Google Shape;204;p26">
            <a:extLst>
              <a:ext uri="{FF2B5EF4-FFF2-40B4-BE49-F238E27FC236}">
                <a16:creationId xmlns:a16="http://schemas.microsoft.com/office/drawing/2014/main" id="{93231336-2687-EAC0-2A77-4D933008A49B}"/>
              </a:ext>
            </a:extLst>
          </p:cNvPr>
          <p:cNvSpPr txBox="1">
            <a:spLocks/>
          </p:cNvSpPr>
          <p:nvPr/>
        </p:nvSpPr>
        <p:spPr>
          <a:xfrm>
            <a:off x="5927424" y="950734"/>
            <a:ext cx="1842620" cy="117697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2"/>
              </a:buClr>
              <a:buSzPts val="2400"/>
              <a:buFont typeface="Source Sans Pro"/>
              <a:buNone/>
              <a:defRPr sz="2400" b="0" i="0" u="none" strike="noStrike" cap="none">
                <a:solidFill>
                  <a:schemeClr val="dk2"/>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3pPr>
            <a:lvl4pPr marL="1828800" marR="0" lvl="3" indent="-31115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4pPr>
            <a:lvl5pPr marL="2286000" marR="0" lvl="4" indent="-2921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5pPr>
            <a:lvl6pPr marL="2743200" marR="0" lvl="5"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6pPr>
            <a:lvl7pPr marL="3200400" marR="0" lvl="6"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7pPr>
            <a:lvl8pPr marL="3657600" marR="0" lvl="7"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8pPr>
            <a:lvl9pPr marL="4114800" marR="0" lvl="8" indent="-2794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9pPr>
          </a:lstStyle>
          <a:p>
            <a:pPr marL="0" indent="0"/>
            <a:r>
              <a:rPr lang="en-US" dirty="0"/>
              <a:t>Smoothing by Circular Arc Fillet</a:t>
            </a:r>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0"/>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dk1"/>
                </a:solidFill>
              </a:rPr>
              <a:t>5</a:t>
            </a:fld>
            <a:endParaRPr>
              <a:solidFill>
                <a:schemeClr val="dk1"/>
              </a:solidFill>
            </a:endParaRPr>
          </a:p>
        </p:txBody>
      </p:sp>
      <p:sp>
        <p:nvSpPr>
          <p:cNvPr id="252" name="Google Shape;252;p32"/>
          <p:cNvSpPr txBox="1">
            <a:spLocks/>
          </p:cNvSpPr>
          <p:nvPr/>
        </p:nvSpPr>
        <p:spPr>
          <a:xfrm>
            <a:off x="1087623" y="100856"/>
            <a:ext cx="1400995" cy="2246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Source Sans Pro" panose="020B0503030403020204" pitchFamily="34" charset="0"/>
                <a:ea typeface="Source Sans Pro" panose="020B0503030403020204" pitchFamily="34" charset="0"/>
              </a:rPr>
              <a:t>Quick RRT*</a:t>
            </a:r>
          </a:p>
        </p:txBody>
      </p:sp>
      <p:sp>
        <p:nvSpPr>
          <p:cNvPr id="254" name="Google Shape;254;p32"/>
          <p:cNvSpPr txBox="1">
            <a:spLocks/>
          </p:cNvSpPr>
          <p:nvPr/>
        </p:nvSpPr>
        <p:spPr>
          <a:xfrm>
            <a:off x="5065122" y="115654"/>
            <a:ext cx="2324420" cy="34361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b="1" dirty="0">
                <a:latin typeface="Source Sans Pro" panose="020B0503030403020204" pitchFamily="34" charset="0"/>
                <a:ea typeface="Source Sans Pro" panose="020B0503030403020204" pitchFamily="34" charset="0"/>
              </a:rPr>
              <a:t>Bidirectional</a:t>
            </a:r>
            <a:r>
              <a:rPr lang="en-US" sz="2000" b="1" dirty="0"/>
              <a:t> RRT</a:t>
            </a:r>
          </a:p>
        </p:txBody>
      </p:sp>
      <p:pic>
        <p:nvPicPr>
          <p:cNvPr id="5" name="Picture 4">
            <a:extLst>
              <a:ext uri="{FF2B5EF4-FFF2-40B4-BE49-F238E27FC236}">
                <a16:creationId xmlns:a16="http://schemas.microsoft.com/office/drawing/2014/main" id="{CF75E206-6B89-E842-4B40-8C1FB28B6130}"/>
              </a:ext>
            </a:extLst>
          </p:cNvPr>
          <p:cNvPicPr>
            <a:picLocks noChangeAspect="1"/>
          </p:cNvPicPr>
          <p:nvPr/>
        </p:nvPicPr>
        <p:blipFill>
          <a:blip r:embed="rId4"/>
          <a:stretch>
            <a:fillRect/>
          </a:stretch>
        </p:blipFill>
        <p:spPr>
          <a:xfrm>
            <a:off x="260615" y="446049"/>
            <a:ext cx="3055013" cy="4718107"/>
          </a:xfrm>
          <a:prstGeom prst="rect">
            <a:avLst/>
          </a:prstGeom>
        </p:spPr>
      </p:pic>
      <p:pic>
        <p:nvPicPr>
          <p:cNvPr id="6" name="Picture 5" descr="A diagram of a ball&#10;&#10;Description automatically generated">
            <a:extLst>
              <a:ext uri="{FF2B5EF4-FFF2-40B4-BE49-F238E27FC236}">
                <a16:creationId xmlns:a16="http://schemas.microsoft.com/office/drawing/2014/main" id="{6A79306C-9F93-D9AB-5F15-2A7D230A1B73}"/>
              </a:ext>
            </a:extLst>
          </p:cNvPr>
          <p:cNvPicPr>
            <a:picLocks noChangeAspect="1"/>
          </p:cNvPicPr>
          <p:nvPr/>
        </p:nvPicPr>
        <p:blipFill>
          <a:blip r:embed="rId5"/>
          <a:stretch>
            <a:fillRect/>
          </a:stretch>
        </p:blipFill>
        <p:spPr>
          <a:xfrm>
            <a:off x="3114907" y="1416670"/>
            <a:ext cx="5239427" cy="2398774"/>
          </a:xfrm>
          <a:prstGeom prst="rect">
            <a:avLst/>
          </a:prstGeom>
        </p:spPr>
      </p:pic>
      <p:sp>
        <p:nvSpPr>
          <p:cNvPr id="13" name="TextBox 12">
            <a:extLst>
              <a:ext uri="{FF2B5EF4-FFF2-40B4-BE49-F238E27FC236}">
                <a16:creationId xmlns:a16="http://schemas.microsoft.com/office/drawing/2014/main" id="{DADF78F7-AB18-B0E2-B632-632689F0DA0C}"/>
              </a:ext>
            </a:extLst>
          </p:cNvPr>
          <p:cNvSpPr txBox="1"/>
          <p:nvPr/>
        </p:nvSpPr>
        <p:spPr>
          <a:xfrm>
            <a:off x="3579542" y="3815444"/>
            <a:ext cx="5051502" cy="738664"/>
          </a:xfrm>
          <a:prstGeom prst="rect">
            <a:avLst/>
          </a:prstGeom>
          <a:noFill/>
        </p:spPr>
        <p:txBody>
          <a:bodyPr wrap="square">
            <a:spAutoFit/>
          </a:bodyPr>
          <a:lstStyle/>
          <a:p>
            <a:r>
              <a:rPr lang="en-US" dirty="0"/>
              <a:t>https://encrypted-tbn0.gstatic.com/images?q=tbn:ANd9GcSGvXwLrWolvGDa1z3R3S77lsBKhXYtLbcI1EXT3B-30w&amp;s</a:t>
            </a:r>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0"/>
          <p:cNvSpPr txBox="1">
            <a:spLocks noGrp="1"/>
          </p:cNvSpPr>
          <p:nvPr>
            <p:ph type="sldNum" idx="12"/>
          </p:nvPr>
        </p:nvSpPr>
        <p:spPr>
          <a:xfrm>
            <a:off x="7805634" y="44789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dk1"/>
                </a:solidFill>
              </a:rPr>
              <a:t>6</a:t>
            </a:fld>
            <a:endParaRPr>
              <a:solidFill>
                <a:schemeClr val="dk1"/>
              </a:solidFill>
            </a:endParaRPr>
          </a:p>
        </p:txBody>
      </p:sp>
      <p:sp>
        <p:nvSpPr>
          <p:cNvPr id="252" name="Google Shape;252;p32"/>
          <p:cNvSpPr txBox="1">
            <a:spLocks/>
          </p:cNvSpPr>
          <p:nvPr/>
        </p:nvSpPr>
        <p:spPr>
          <a:xfrm>
            <a:off x="2744527" y="290030"/>
            <a:ext cx="2726094" cy="27828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Source Sans Pro" panose="020B0503030403020204" pitchFamily="34" charset="0"/>
                <a:ea typeface="Source Sans Pro" panose="020B0503030403020204" pitchFamily="34" charset="0"/>
              </a:rPr>
              <a:t>Optimize Equal distance</a:t>
            </a:r>
          </a:p>
        </p:txBody>
      </p:sp>
      <p:sp>
        <p:nvSpPr>
          <p:cNvPr id="254" name="Google Shape;254;p32"/>
          <p:cNvSpPr txBox="1">
            <a:spLocks/>
          </p:cNvSpPr>
          <p:nvPr/>
        </p:nvSpPr>
        <p:spPr>
          <a:xfrm>
            <a:off x="5881489" y="2228133"/>
            <a:ext cx="3216517" cy="34361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b="1" dirty="0">
                <a:latin typeface="Source Sans Pro" panose="020B0503030403020204" pitchFamily="34" charset="0"/>
                <a:ea typeface="Source Sans Pro" panose="020B0503030403020204" pitchFamily="34" charset="0"/>
              </a:rPr>
              <a:t>Optimize Equal proportion</a:t>
            </a:r>
            <a:endParaRPr lang="en-US" sz="2000" b="1" dirty="0"/>
          </a:p>
        </p:txBody>
      </p:sp>
      <p:sp>
        <p:nvSpPr>
          <p:cNvPr id="2" name="Google Shape;266;p33">
            <a:extLst>
              <a:ext uri="{FF2B5EF4-FFF2-40B4-BE49-F238E27FC236}">
                <a16:creationId xmlns:a16="http://schemas.microsoft.com/office/drawing/2014/main" id="{890B535C-1582-4B6F-9096-8C655B4D75D3}"/>
              </a:ext>
            </a:extLst>
          </p:cNvPr>
          <p:cNvSpPr/>
          <p:nvPr/>
        </p:nvSpPr>
        <p:spPr>
          <a:xfrm rot="2088771">
            <a:off x="5059401" y="2071264"/>
            <a:ext cx="822442" cy="874128"/>
          </a:xfrm>
          <a:custGeom>
            <a:avLst/>
            <a:gdLst/>
            <a:ahLst/>
            <a:cxnLst/>
            <a:rect l="l" t="t" r="r" b="b"/>
            <a:pathLst>
              <a:path w="310942" h="310801" extrusionOk="0">
                <a:moveTo>
                  <a:pt x="48578" y="0"/>
                </a:moveTo>
                <a:lnTo>
                  <a:pt x="204216" y="0"/>
                </a:lnTo>
                <a:lnTo>
                  <a:pt x="310942" y="145691"/>
                </a:lnTo>
                <a:lnTo>
                  <a:pt x="155448" y="310801"/>
                </a:lnTo>
                <a:lnTo>
                  <a:pt x="0" y="310801"/>
                </a:lnTo>
                <a:lnTo>
                  <a:pt x="155448" y="145637"/>
                </a:lnTo>
                <a:close/>
              </a:path>
            </a:pathLst>
          </a:custGeom>
          <a:solidFill>
            <a:srgbClr val="E31933"/>
          </a:solidFill>
          <a:ln>
            <a:noFill/>
          </a:ln>
        </p:spPr>
        <p:txBody>
          <a:bodyPr/>
          <a:lstStyle/>
          <a:p>
            <a:endParaRPr lang="en-US"/>
          </a:p>
        </p:txBody>
      </p:sp>
      <p:pic>
        <p:nvPicPr>
          <p:cNvPr id="4" name="Picture 3">
            <a:extLst>
              <a:ext uri="{FF2B5EF4-FFF2-40B4-BE49-F238E27FC236}">
                <a16:creationId xmlns:a16="http://schemas.microsoft.com/office/drawing/2014/main" id="{7F9AB455-ADB0-14B0-FFFF-55678856B1AC}"/>
              </a:ext>
            </a:extLst>
          </p:cNvPr>
          <p:cNvPicPr>
            <a:picLocks noChangeAspect="1"/>
          </p:cNvPicPr>
          <p:nvPr/>
        </p:nvPicPr>
        <p:blipFill>
          <a:blip r:embed="rId4"/>
          <a:stretch>
            <a:fillRect/>
          </a:stretch>
        </p:blipFill>
        <p:spPr>
          <a:xfrm>
            <a:off x="2804441" y="633647"/>
            <a:ext cx="2606266" cy="1874682"/>
          </a:xfrm>
          <a:prstGeom prst="rect">
            <a:avLst/>
          </a:prstGeom>
        </p:spPr>
      </p:pic>
      <p:pic>
        <p:nvPicPr>
          <p:cNvPr id="8" name="Picture 7">
            <a:extLst>
              <a:ext uri="{FF2B5EF4-FFF2-40B4-BE49-F238E27FC236}">
                <a16:creationId xmlns:a16="http://schemas.microsoft.com/office/drawing/2014/main" id="{55CF05DF-7266-FE13-99AF-7BCF17CD9C82}"/>
              </a:ext>
            </a:extLst>
          </p:cNvPr>
          <p:cNvPicPr>
            <a:picLocks noChangeAspect="1"/>
          </p:cNvPicPr>
          <p:nvPr/>
        </p:nvPicPr>
        <p:blipFill>
          <a:blip r:embed="rId5"/>
          <a:stretch>
            <a:fillRect/>
          </a:stretch>
        </p:blipFill>
        <p:spPr>
          <a:xfrm>
            <a:off x="5967800" y="2708549"/>
            <a:ext cx="2575783" cy="1882303"/>
          </a:xfrm>
          <a:prstGeom prst="rect">
            <a:avLst/>
          </a:prstGeom>
        </p:spPr>
      </p:pic>
      <p:sp>
        <p:nvSpPr>
          <p:cNvPr id="9" name="Google Shape;269;p33">
            <a:extLst>
              <a:ext uri="{FF2B5EF4-FFF2-40B4-BE49-F238E27FC236}">
                <a16:creationId xmlns:a16="http://schemas.microsoft.com/office/drawing/2014/main" id="{B49BAA29-CEB6-D84B-064A-C18BBDEF9526}"/>
              </a:ext>
            </a:extLst>
          </p:cNvPr>
          <p:cNvSpPr/>
          <p:nvPr/>
        </p:nvSpPr>
        <p:spPr>
          <a:xfrm rot="19129147">
            <a:off x="2238182" y="2271483"/>
            <a:ext cx="822442" cy="874128"/>
          </a:xfrm>
          <a:custGeom>
            <a:avLst/>
            <a:gdLst/>
            <a:ahLst/>
            <a:cxnLst/>
            <a:rect l="l" t="t" r="r" b="b"/>
            <a:pathLst>
              <a:path w="310942" h="310801" extrusionOk="0">
                <a:moveTo>
                  <a:pt x="48578" y="0"/>
                </a:moveTo>
                <a:lnTo>
                  <a:pt x="204216" y="0"/>
                </a:lnTo>
                <a:lnTo>
                  <a:pt x="310942" y="145691"/>
                </a:lnTo>
                <a:lnTo>
                  <a:pt x="155448" y="310801"/>
                </a:lnTo>
                <a:lnTo>
                  <a:pt x="0" y="310801"/>
                </a:lnTo>
                <a:lnTo>
                  <a:pt x="155448" y="145637"/>
                </a:lnTo>
                <a:close/>
              </a:path>
            </a:pathLst>
          </a:custGeom>
          <a:solidFill>
            <a:srgbClr val="B7B7B7"/>
          </a:solidFill>
          <a:ln>
            <a:noFill/>
          </a:ln>
        </p:spPr>
        <p:txBody>
          <a:bodyPr/>
          <a:lstStyle/>
          <a:p>
            <a:endParaRPr lang="en-US"/>
          </a:p>
        </p:txBody>
      </p:sp>
      <p:pic>
        <p:nvPicPr>
          <p:cNvPr id="11" name="Picture 10">
            <a:extLst>
              <a:ext uri="{FF2B5EF4-FFF2-40B4-BE49-F238E27FC236}">
                <a16:creationId xmlns:a16="http://schemas.microsoft.com/office/drawing/2014/main" id="{B2FD0942-FEC3-CFA5-0E78-D5C58F868B8E}"/>
              </a:ext>
            </a:extLst>
          </p:cNvPr>
          <p:cNvPicPr>
            <a:picLocks noChangeAspect="1"/>
          </p:cNvPicPr>
          <p:nvPr/>
        </p:nvPicPr>
        <p:blipFill>
          <a:blip r:embed="rId6"/>
          <a:stretch>
            <a:fillRect/>
          </a:stretch>
        </p:blipFill>
        <p:spPr>
          <a:xfrm>
            <a:off x="72197" y="2916385"/>
            <a:ext cx="2423370" cy="186706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3805FD-D117-EAC4-B6C3-00D047B83637}"/>
                  </a:ext>
                </a:extLst>
              </p:cNvPr>
              <p:cNvSpPr txBox="1"/>
              <p:nvPr/>
            </p:nvSpPr>
            <p:spPr>
              <a:xfrm>
                <a:off x="6416645" y="4577813"/>
                <a:ext cx="148104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0">
                              <a:latin typeface="Cambria Math" panose="02040503050406030204" pitchFamily="18" charset="0"/>
                            </a:rPr>
                            <m:t>0,1</m:t>
                          </m:r>
                        </m:e>
                      </m:d>
                    </m:oMath>
                  </m:oMathPara>
                </a14:m>
                <a:endParaRPr lang="en-US" dirty="0"/>
              </a:p>
            </p:txBody>
          </p:sp>
        </mc:Choice>
        <mc:Fallback xmlns="">
          <p:sp>
            <p:nvSpPr>
              <p:cNvPr id="13" name="TextBox 12">
                <a:extLst>
                  <a:ext uri="{FF2B5EF4-FFF2-40B4-BE49-F238E27FC236}">
                    <a16:creationId xmlns:a16="http://schemas.microsoft.com/office/drawing/2014/main" id="{593805FD-D117-EAC4-B6C3-00D047B83637}"/>
                  </a:ext>
                </a:extLst>
              </p:cNvPr>
              <p:cNvSpPr txBox="1">
                <a:spLocks noRot="1" noChangeAspect="1" noMove="1" noResize="1" noEditPoints="1" noAdjustHandles="1" noChangeArrowheads="1" noChangeShapeType="1" noTextEdit="1"/>
              </p:cNvSpPr>
              <p:nvPr/>
            </p:nvSpPr>
            <p:spPr>
              <a:xfrm>
                <a:off x="6416645" y="4577813"/>
                <a:ext cx="1481042"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827636-2633-9EEA-3F28-9DB7325DEED7}"/>
                  </a:ext>
                </a:extLst>
              </p:cNvPr>
              <p:cNvSpPr txBox="1"/>
              <p:nvPr/>
            </p:nvSpPr>
            <p:spPr>
              <a:xfrm>
                <a:off x="3548154" y="2630760"/>
                <a:ext cx="11188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𝑒</m:t>
                      </m:r>
                    </m:oMath>
                  </m:oMathPara>
                </a14:m>
                <a:endParaRPr lang="en-US" dirty="0"/>
              </a:p>
            </p:txBody>
          </p:sp>
        </mc:Choice>
        <mc:Fallback xmlns="">
          <p:sp>
            <p:nvSpPr>
              <p:cNvPr id="15" name="TextBox 14">
                <a:extLst>
                  <a:ext uri="{FF2B5EF4-FFF2-40B4-BE49-F238E27FC236}">
                    <a16:creationId xmlns:a16="http://schemas.microsoft.com/office/drawing/2014/main" id="{A5827636-2633-9EEA-3F28-9DB7325DEED7}"/>
                  </a:ext>
                </a:extLst>
              </p:cNvPr>
              <p:cNvSpPr txBox="1">
                <a:spLocks noRot="1" noChangeAspect="1" noMove="1" noResize="1" noEditPoints="1" noAdjustHandles="1" noChangeArrowheads="1" noChangeShapeType="1" noTextEdit="1"/>
              </p:cNvSpPr>
              <p:nvPr/>
            </p:nvSpPr>
            <p:spPr>
              <a:xfrm>
                <a:off x="3548154" y="2630760"/>
                <a:ext cx="1118839" cy="30777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2445182"/>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252" name="Google Shape;252;p32"/>
          <p:cNvSpPr txBox="1">
            <a:spLocks/>
          </p:cNvSpPr>
          <p:nvPr/>
        </p:nvSpPr>
        <p:spPr>
          <a:xfrm>
            <a:off x="157385" y="186988"/>
            <a:ext cx="5818125" cy="27828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Source Sans Pro" panose="020B0503030403020204" pitchFamily="34" charset="0"/>
                <a:ea typeface="Source Sans Pro" panose="020B0503030403020204" pitchFamily="34" charset="0"/>
              </a:rPr>
              <a:t>Smooth intersections by Circular Arc Fillet Method</a:t>
            </a:r>
          </a:p>
        </p:txBody>
      </p:sp>
      <p:pic>
        <p:nvPicPr>
          <p:cNvPr id="5" name="Picture 4" descr="A diagram of a circle with points and lines&#10;&#10;Description automatically generated">
            <a:extLst>
              <a:ext uri="{FF2B5EF4-FFF2-40B4-BE49-F238E27FC236}">
                <a16:creationId xmlns:a16="http://schemas.microsoft.com/office/drawing/2014/main" id="{351D04F7-448A-E988-C613-C6A42D21BE28}"/>
              </a:ext>
            </a:extLst>
          </p:cNvPr>
          <p:cNvPicPr>
            <a:picLocks noChangeAspect="1"/>
          </p:cNvPicPr>
          <p:nvPr/>
        </p:nvPicPr>
        <p:blipFill>
          <a:blip r:embed="rId4"/>
          <a:stretch>
            <a:fillRect/>
          </a:stretch>
        </p:blipFill>
        <p:spPr>
          <a:xfrm>
            <a:off x="659718" y="587808"/>
            <a:ext cx="4977850" cy="2675781"/>
          </a:xfrm>
          <a:prstGeom prst="rect">
            <a:avLst/>
          </a:prstGeom>
        </p:spPr>
      </p:pic>
      <p:pic>
        <p:nvPicPr>
          <p:cNvPr id="7" name="Picture 6">
            <a:extLst>
              <a:ext uri="{FF2B5EF4-FFF2-40B4-BE49-F238E27FC236}">
                <a16:creationId xmlns:a16="http://schemas.microsoft.com/office/drawing/2014/main" id="{31BF4FD7-9D68-266D-7668-79BB9B5C20F2}"/>
              </a:ext>
            </a:extLst>
          </p:cNvPr>
          <p:cNvPicPr>
            <a:picLocks noChangeAspect="1"/>
          </p:cNvPicPr>
          <p:nvPr/>
        </p:nvPicPr>
        <p:blipFill>
          <a:blip r:embed="rId5"/>
          <a:stretch>
            <a:fillRect/>
          </a:stretch>
        </p:blipFill>
        <p:spPr>
          <a:xfrm>
            <a:off x="5876831" y="413505"/>
            <a:ext cx="2627832" cy="4626729"/>
          </a:xfrm>
          <a:prstGeom prst="rect">
            <a:avLst/>
          </a:prstGeom>
        </p:spPr>
      </p:pic>
      <p:sp>
        <p:nvSpPr>
          <p:cNvPr id="12" name="TextBox 11">
            <a:extLst>
              <a:ext uri="{FF2B5EF4-FFF2-40B4-BE49-F238E27FC236}">
                <a16:creationId xmlns:a16="http://schemas.microsoft.com/office/drawing/2014/main" id="{B92833AF-253A-7478-6A08-97785C799280}"/>
              </a:ext>
            </a:extLst>
          </p:cNvPr>
          <p:cNvSpPr txBox="1"/>
          <p:nvPr/>
        </p:nvSpPr>
        <p:spPr>
          <a:xfrm>
            <a:off x="567013" y="3801151"/>
            <a:ext cx="4572000" cy="523220"/>
          </a:xfrm>
          <a:prstGeom prst="rect">
            <a:avLst/>
          </a:prstGeom>
          <a:noFill/>
        </p:spPr>
        <p:txBody>
          <a:bodyPr wrap="square">
            <a:spAutoFit/>
          </a:bodyPr>
          <a:lstStyle/>
          <a:p>
            <a:r>
              <a:rPr lang="en-US" dirty="0"/>
              <a:t>https://ars.els-cdn.com/content/image/3-s2.0-B9780080507552500440-f35-01-9780080507552.gif</a:t>
            </a:r>
          </a:p>
        </p:txBody>
      </p:sp>
      <p:sp>
        <p:nvSpPr>
          <p:cNvPr id="14" name="TextBox 13">
            <a:extLst>
              <a:ext uri="{FF2B5EF4-FFF2-40B4-BE49-F238E27FC236}">
                <a16:creationId xmlns:a16="http://schemas.microsoft.com/office/drawing/2014/main" id="{04D1A65D-4470-6265-D0AF-E19C0891F3D6}"/>
              </a:ext>
            </a:extLst>
          </p:cNvPr>
          <p:cNvSpPr txBox="1"/>
          <p:nvPr/>
        </p:nvSpPr>
        <p:spPr>
          <a:xfrm>
            <a:off x="6375867" y="103266"/>
            <a:ext cx="2108415" cy="327910"/>
          </a:xfrm>
          <a:prstGeom prst="rect">
            <a:avLst/>
          </a:prstGeom>
          <a:noFill/>
        </p:spPr>
        <p:txBody>
          <a:bodyPr wrap="square">
            <a:spAutoFit/>
          </a:bodyPr>
          <a:lstStyle/>
          <a:p>
            <a:pPr marL="0" marR="0">
              <a:lnSpc>
                <a:spcPct val="115000"/>
              </a:lnSpc>
              <a:spcBef>
                <a:spcPts val="0"/>
              </a:spcBef>
              <a:spcAft>
                <a:spcPts val="800"/>
              </a:spcAft>
            </a:pPr>
            <a:r>
              <a:rPr lang="it-IT" sz="1400" kern="100" dirty="0">
                <a:effectLst/>
                <a:latin typeface="Aptos" panose="020B0004020202020204" pitchFamily="34" charset="0"/>
                <a:ea typeface="Yu Gothic" panose="020B0400000000000000" pitchFamily="34" charset="-128"/>
                <a:cs typeface="Times New Roman" panose="02020603050405020304" pitchFamily="18" charset="0"/>
              </a:rPr>
              <a:t>w smoothing factor &gt;1 </a:t>
            </a:r>
            <a:endParaRPr lang="en-US" sz="1400" kern="100" dirty="0">
              <a:effectLst/>
              <a:latin typeface="Aptos" panose="020B0004020202020204" pitchFamily="34" charset="0"/>
              <a:ea typeface="Yu Gothic"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4276456000"/>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ctrTitle"/>
          </p:nvPr>
        </p:nvSpPr>
        <p:spPr>
          <a:xfrm>
            <a:off x="3639944" y="88358"/>
            <a:ext cx="4485578" cy="689898"/>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700"/>
              <a:buNone/>
            </a:pPr>
            <a:r>
              <a:rPr lang="en" dirty="0">
                <a:solidFill>
                  <a:srgbClr val="282828"/>
                </a:solidFill>
              </a:rPr>
              <a:t>Simulation</a:t>
            </a:r>
            <a:endParaRPr dirty="0">
              <a:solidFill>
                <a:srgbClr val="282828"/>
              </a:solidFill>
            </a:endParaRPr>
          </a:p>
        </p:txBody>
      </p:sp>
      <p:pic>
        <p:nvPicPr>
          <p:cNvPr id="6" name="simulation_delta 12_5 p 0_1 smooth 12_5">
            <a:hlinkClick r:id="" action="ppaction://media"/>
            <a:extLst>
              <a:ext uri="{FF2B5EF4-FFF2-40B4-BE49-F238E27FC236}">
                <a16:creationId xmlns:a16="http://schemas.microsoft.com/office/drawing/2014/main" id="{B80E20A0-C427-7884-F5D3-1014B07823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06800" y="1003145"/>
            <a:ext cx="5688516" cy="3033595"/>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01912E-468D-D08B-E343-9581FFE7A7E7}"/>
                  </a:ext>
                </a:extLst>
              </p:cNvPr>
              <p:cNvSpPr txBox="1"/>
              <p:nvPr/>
            </p:nvSpPr>
            <p:spPr>
              <a:xfrm>
                <a:off x="3306800" y="4125264"/>
                <a:ext cx="6296722" cy="362984"/>
              </a:xfrm>
              <a:prstGeom prst="rect">
                <a:avLst/>
              </a:prstGeom>
              <a:noFill/>
            </p:spPr>
            <p:txBody>
              <a:bodyPr wrap="square" rtlCol="0">
                <a:spAutoFit/>
              </a:bodyPr>
              <a:lstStyle/>
              <a:p>
                <a:r>
                  <a:rPr lang="en-US" dirty="0"/>
                  <a:t>Considering turtlebot3 2D </a:t>
                </a:r>
                <a:r>
                  <a:rPr lang="en-US" dirty="0" err="1"/>
                  <a:t>Dist</a:t>
                </a:r>
                <a:r>
                  <a:rPr lang="en-US" dirty="0"/>
                  <a:t> Unit = 0.25, </a:t>
                </a:r>
                <a14:m>
                  <m:oMath xmlns:m="http://schemas.openxmlformats.org/officeDocument/2006/math">
                    <m:r>
                      <a:rPr lang="it-IT" sz="1800" i="1" kern="100" smtClean="0">
                        <a:effectLst/>
                        <a:latin typeface="Cambria Math" panose="02040503050406030204" pitchFamily="18" charset="0"/>
                        <a:ea typeface="Yu Gothic" panose="020B0400000000000000" pitchFamily="34" charset="-128"/>
                        <a:cs typeface="Times New Roman" panose="02020603050405020304" pitchFamily="18" charset="0"/>
                      </a:rPr>
                      <m:t>∆</m:t>
                    </m:r>
                    <m:r>
                      <a:rPr lang="it-IT" sz="1800" i="1" kern="100" smtClean="0">
                        <a:effectLst/>
                        <a:latin typeface="Cambria Math" panose="02040503050406030204" pitchFamily="18" charset="0"/>
                        <a:ea typeface="Yu Gothic" panose="020B0400000000000000" pitchFamily="34" charset="-128"/>
                        <a:cs typeface="Times New Roman" panose="02020603050405020304" pitchFamily="18" charset="0"/>
                      </a:rPr>
                      <m:t>𝑒</m:t>
                    </m:r>
                  </m:oMath>
                </a14:m>
                <a:r>
                  <a:rPr lang="en-US" dirty="0"/>
                  <a:t>=10, p= 0.03</a:t>
                </a:r>
              </a:p>
            </p:txBody>
          </p:sp>
        </mc:Choice>
        <mc:Fallback xmlns="">
          <p:sp>
            <p:nvSpPr>
              <p:cNvPr id="14" name="TextBox 13">
                <a:extLst>
                  <a:ext uri="{FF2B5EF4-FFF2-40B4-BE49-F238E27FC236}">
                    <a16:creationId xmlns:a16="http://schemas.microsoft.com/office/drawing/2014/main" id="{DA01912E-468D-D08B-E343-9581FFE7A7E7}"/>
                  </a:ext>
                </a:extLst>
              </p:cNvPr>
              <p:cNvSpPr txBox="1">
                <a:spLocks noRot="1" noChangeAspect="1" noMove="1" noResize="1" noEditPoints="1" noAdjustHandles="1" noChangeArrowheads="1" noChangeShapeType="1" noTextEdit="1"/>
              </p:cNvSpPr>
              <p:nvPr/>
            </p:nvSpPr>
            <p:spPr>
              <a:xfrm>
                <a:off x="3306800" y="4125264"/>
                <a:ext cx="6296722" cy="362984"/>
              </a:xfrm>
              <a:prstGeom prst="rect">
                <a:avLst/>
              </a:prstGeom>
              <a:blipFill>
                <a:blip r:embed="rId6"/>
                <a:stretch>
                  <a:fillRect l="-290" b="-1525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515D3F70-A1F5-5AE3-6F74-6D04CC32476F}"/>
              </a:ext>
            </a:extLst>
          </p:cNvPr>
          <p:cNvPicPr>
            <a:picLocks noChangeAspect="1"/>
          </p:cNvPicPr>
          <p:nvPr/>
        </p:nvPicPr>
        <p:blipFill>
          <a:blip r:embed="rId7"/>
          <a:stretch>
            <a:fillRect/>
          </a:stretch>
        </p:blipFill>
        <p:spPr>
          <a:xfrm>
            <a:off x="1277067" y="4433041"/>
            <a:ext cx="2751058" cy="670618"/>
          </a:xfrm>
          <a:prstGeom prst="rect">
            <a:avLst/>
          </a:prstGeom>
        </p:spPr>
      </p:pic>
      <p:sp>
        <p:nvSpPr>
          <p:cNvPr id="18" name="TextBox 17">
            <a:extLst>
              <a:ext uri="{FF2B5EF4-FFF2-40B4-BE49-F238E27FC236}">
                <a16:creationId xmlns:a16="http://schemas.microsoft.com/office/drawing/2014/main" id="{B99010CF-6BB6-6830-3ADB-476A93C86184}"/>
              </a:ext>
            </a:extLst>
          </p:cNvPr>
          <p:cNvSpPr txBox="1"/>
          <p:nvPr/>
        </p:nvSpPr>
        <p:spPr>
          <a:xfrm>
            <a:off x="4572000" y="4614461"/>
            <a:ext cx="3918060" cy="307777"/>
          </a:xfrm>
          <a:prstGeom prst="rect">
            <a:avLst/>
          </a:prstGeom>
          <a:noFill/>
        </p:spPr>
        <p:txBody>
          <a:bodyPr wrap="none" rtlCol="0">
            <a:spAutoFit/>
          </a:bodyPr>
          <a:lstStyle/>
          <a:p>
            <a:r>
              <a:rPr lang="en-US" dirty="0">
                <a:solidFill>
                  <a:srgbClr val="FF0000"/>
                </a:solidFill>
              </a:rPr>
              <a:t>Default depth for quick RRT* was 2 in all cases</a:t>
            </a:r>
          </a:p>
        </p:txBody>
      </p:sp>
    </p:spTree>
    <p:extLst>
      <p:ext uri="{BB962C8B-B14F-4D97-AF65-F5344CB8AC3E}">
        <p14:creationId xmlns:p14="http://schemas.microsoft.com/office/powerpoint/2010/main" val="138963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35D7D-B27D-9AA4-040A-3830F4D895F5}"/>
              </a:ext>
            </a:extLst>
          </p:cNvPr>
          <p:cNvSpPr>
            <a:spLocks noGrp="1"/>
          </p:cNvSpPr>
          <p:nvPr>
            <p:ph type="ctrTitle"/>
          </p:nvPr>
        </p:nvSpPr>
        <p:spPr>
          <a:xfrm>
            <a:off x="3762726" y="41628"/>
            <a:ext cx="1731108" cy="362794"/>
          </a:xfrm>
        </p:spPr>
        <p:txBody>
          <a:bodyPr/>
          <a:lstStyle/>
          <a:p>
            <a:r>
              <a:rPr lang="en-US" sz="2400" dirty="0"/>
              <a:t>maze-tough</a:t>
            </a:r>
          </a:p>
        </p:txBody>
      </p:sp>
      <p:pic>
        <p:nvPicPr>
          <p:cNvPr id="4" name="simulation_complex_maze_dist_01_delta_005">
            <a:hlinkClick r:id="" action="ppaction://media"/>
            <a:extLst>
              <a:ext uri="{FF2B5EF4-FFF2-40B4-BE49-F238E27FC236}">
                <a16:creationId xmlns:a16="http://schemas.microsoft.com/office/drawing/2014/main" id="{15B35CFE-AF17-C97C-9E3B-358B5F711D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62726" y="404422"/>
            <a:ext cx="4890620" cy="427016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00AD08-4A7D-5568-3180-48337C2DE109}"/>
                  </a:ext>
                </a:extLst>
              </p:cNvPr>
              <p:cNvSpPr txBox="1"/>
              <p:nvPr/>
            </p:nvSpPr>
            <p:spPr>
              <a:xfrm>
                <a:off x="4055428" y="4674591"/>
                <a:ext cx="5553306" cy="362984"/>
              </a:xfrm>
              <a:prstGeom prst="rect">
                <a:avLst/>
              </a:prstGeom>
              <a:noFill/>
            </p:spPr>
            <p:txBody>
              <a:bodyPr wrap="square">
                <a:spAutoFit/>
              </a:bodyPr>
              <a:lstStyle/>
              <a:p>
                <a:r>
                  <a:rPr lang="en-US" dirty="0"/>
                  <a:t>Robot as point, </a:t>
                </a:r>
                <a:r>
                  <a:rPr lang="en-US" dirty="0" err="1"/>
                  <a:t>Dist</a:t>
                </a:r>
                <a:r>
                  <a:rPr lang="en-US" dirty="0"/>
                  <a:t> Unit = 0.1, </a:t>
                </a:r>
                <a14:m>
                  <m:oMath xmlns:m="http://schemas.openxmlformats.org/officeDocument/2006/math">
                    <m:r>
                      <a:rPr lang="it-IT" sz="1800" i="1" kern="100" smtClean="0">
                        <a:effectLst/>
                        <a:latin typeface="Cambria Math" panose="02040503050406030204" pitchFamily="18" charset="0"/>
                        <a:ea typeface="Yu Gothic" panose="020B0400000000000000" pitchFamily="34" charset="-128"/>
                        <a:cs typeface="Times New Roman" panose="02020603050405020304" pitchFamily="18" charset="0"/>
                      </a:rPr>
                      <m:t>∆</m:t>
                    </m:r>
                    <m:r>
                      <a:rPr lang="it-IT" sz="1800" i="1" kern="100" smtClean="0">
                        <a:effectLst/>
                        <a:latin typeface="Cambria Math" panose="02040503050406030204" pitchFamily="18" charset="0"/>
                        <a:ea typeface="Yu Gothic" panose="020B0400000000000000" pitchFamily="34" charset="-128"/>
                        <a:cs typeface="Times New Roman" panose="02020603050405020304" pitchFamily="18" charset="0"/>
                      </a:rPr>
                      <m:t>𝑒</m:t>
                    </m:r>
                  </m:oMath>
                </a14:m>
                <a:r>
                  <a:rPr lang="en-US" dirty="0"/>
                  <a:t>= 5, p= 0.03</a:t>
                </a:r>
              </a:p>
            </p:txBody>
          </p:sp>
        </mc:Choice>
        <mc:Fallback xmlns="">
          <p:sp>
            <p:nvSpPr>
              <p:cNvPr id="6" name="TextBox 5">
                <a:extLst>
                  <a:ext uri="{FF2B5EF4-FFF2-40B4-BE49-F238E27FC236}">
                    <a16:creationId xmlns:a16="http://schemas.microsoft.com/office/drawing/2014/main" id="{AC00AD08-4A7D-5568-3180-48337C2DE109}"/>
                  </a:ext>
                </a:extLst>
              </p:cNvPr>
              <p:cNvSpPr txBox="1">
                <a:spLocks noRot="1" noChangeAspect="1" noMove="1" noResize="1" noEditPoints="1" noAdjustHandles="1" noChangeArrowheads="1" noChangeShapeType="1" noTextEdit="1"/>
              </p:cNvSpPr>
              <p:nvPr/>
            </p:nvSpPr>
            <p:spPr>
              <a:xfrm>
                <a:off x="4055428" y="4674591"/>
                <a:ext cx="5553306" cy="362984"/>
              </a:xfrm>
              <a:prstGeom prst="rect">
                <a:avLst/>
              </a:prstGeom>
              <a:blipFill>
                <a:blip r:embed="rId5"/>
                <a:stretch>
                  <a:fillRect l="-329" b="-15254"/>
                </a:stretch>
              </a:blipFill>
            </p:spPr>
            <p:txBody>
              <a:bodyPr/>
              <a:lstStyle/>
              <a:p>
                <a:r>
                  <a:rPr lang="en-US">
                    <a:noFill/>
                  </a:rPr>
                  <a:t> </a:t>
                </a:r>
              </a:p>
            </p:txBody>
          </p:sp>
        </mc:Fallback>
      </mc:AlternateContent>
    </p:spTree>
    <p:extLst>
      <p:ext uri="{BB962C8B-B14F-4D97-AF65-F5344CB8AC3E}">
        <p14:creationId xmlns:p14="http://schemas.microsoft.com/office/powerpoint/2010/main" val="198563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earlessly Forward / LIGHT">
  <a:themeElements>
    <a:clrScheme name="Simple Light">
      <a:dk1>
        <a:srgbClr val="000000"/>
      </a:dk1>
      <a:lt1>
        <a:srgbClr val="FFFFFF"/>
      </a:lt1>
      <a:dk2>
        <a:srgbClr val="636363"/>
      </a:dk2>
      <a:lt2>
        <a:srgbClr val="E6E6E6"/>
      </a:lt2>
      <a:accent1>
        <a:srgbClr val="E21833"/>
      </a:accent1>
      <a:accent2>
        <a:srgbClr val="A41124"/>
      </a:accent2>
      <a:accent3>
        <a:srgbClr val="820E1D"/>
      </a:accent3>
      <a:accent4>
        <a:srgbClr val="FFD200"/>
      </a:accent4>
      <a:accent5>
        <a:srgbClr val="CBA700"/>
      </a:accent5>
      <a:accent6>
        <a:srgbClr val="715D00"/>
      </a:accent6>
      <a:hlink>
        <a:srgbClr val="E218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710</TotalTime>
  <Words>773</Words>
  <Application>Microsoft Office PowerPoint</Application>
  <PresentationFormat>On-screen Show (16:9)</PresentationFormat>
  <Paragraphs>132</Paragraphs>
  <Slides>16</Slides>
  <Notes>13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Cambria Math</vt:lpstr>
      <vt:lpstr>Lato</vt:lpstr>
      <vt:lpstr>Arial</vt:lpstr>
      <vt:lpstr>Aptos</vt:lpstr>
      <vt:lpstr>Source Sans Pro</vt:lpstr>
      <vt:lpstr>Fearlessly Forward / LIGHT</vt:lpstr>
      <vt:lpstr>CAF-RRT*</vt:lpstr>
      <vt:lpstr>Content</vt:lpstr>
      <vt:lpstr>Introduction</vt:lpstr>
      <vt:lpstr>Algorithm </vt:lpstr>
      <vt:lpstr>PowerPoint Presentation</vt:lpstr>
      <vt:lpstr>PowerPoint Presentation</vt:lpstr>
      <vt:lpstr>PowerPoint Presentation</vt:lpstr>
      <vt:lpstr>Simulation</vt:lpstr>
      <vt:lpstr>maze-tough</vt:lpstr>
      <vt:lpstr>Results</vt:lpstr>
      <vt:lpstr>PowerPoint Presentation</vt:lpstr>
      <vt:lpstr>PowerPoint Presentation</vt:lpstr>
      <vt:lpstr>Problems Faced</vt:lpstr>
      <vt:lpstr>Future work</vt:lpstr>
      <vt:lpstr>Conclusions</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THEME</dc:title>
  <dc:creator>Jonathan Crespo</dc:creator>
  <cp:lastModifiedBy>Jonathan Leonard</cp:lastModifiedBy>
  <cp:revision>22</cp:revision>
  <dcterms:modified xsi:type="dcterms:W3CDTF">2024-05-08T16:31:54Z</dcterms:modified>
</cp:coreProperties>
</file>